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9" r:id="rId1"/>
  </p:sldMasterIdLst>
  <p:notesMasterIdLst>
    <p:notesMasterId r:id="rId18"/>
  </p:notesMasterIdLst>
  <p:handoutMasterIdLst>
    <p:handoutMasterId r:id="rId19"/>
  </p:handoutMasterIdLst>
  <p:sldIdLst>
    <p:sldId id="256" r:id="rId2"/>
    <p:sldId id="402" r:id="rId3"/>
    <p:sldId id="403" r:id="rId4"/>
    <p:sldId id="405" r:id="rId5"/>
    <p:sldId id="365" r:id="rId6"/>
    <p:sldId id="411" r:id="rId7"/>
    <p:sldId id="409" r:id="rId8"/>
    <p:sldId id="412" r:id="rId9"/>
    <p:sldId id="410" r:id="rId10"/>
    <p:sldId id="413" r:id="rId11"/>
    <p:sldId id="418" r:id="rId12"/>
    <p:sldId id="407" r:id="rId13"/>
    <p:sldId id="416" r:id="rId14"/>
    <p:sldId id="417" r:id="rId15"/>
    <p:sldId id="415" r:id="rId16"/>
    <p:sldId id="377" r:id="rId17"/>
  </p:sldIdLst>
  <p:sldSz cx="12192000" cy="6858000"/>
  <p:notesSz cx="6858000" cy="9144000"/>
  <p:defaultTextStyle>
    <a:defPPr>
      <a:defRPr lang="en-US"/>
    </a:defPPr>
    <a:lvl1pPr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1pPr>
    <a:lvl2pPr marL="4572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2pPr>
    <a:lvl3pPr marL="9144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3pPr>
    <a:lvl4pPr marL="13716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4pPr>
    <a:lvl5pPr marL="18288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DD550C"/>
    <a:srgbClr val="03244D"/>
    <a:srgbClr val="F68026"/>
    <a:srgbClr val="496E9C"/>
    <a:srgbClr val="6699FF"/>
    <a:srgbClr val="003399"/>
    <a:srgbClr val="0033CC"/>
    <a:srgbClr val="3366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0" autoAdjust="0"/>
    <p:restoredTop sz="75771" autoAdjust="0"/>
  </p:normalViewPr>
  <p:slideViewPr>
    <p:cSldViewPr>
      <p:cViewPr varScale="1">
        <p:scale>
          <a:sx n="47" d="100"/>
          <a:sy n="47" d="100"/>
        </p:scale>
        <p:origin x="552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59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5160"/>
    </p:cViewPr>
  </p:sorterViewPr>
  <p:notesViewPr>
    <p:cSldViewPr>
      <p:cViewPr varScale="1">
        <p:scale>
          <a:sx n="65" d="100"/>
          <a:sy n="65" d="100"/>
        </p:scale>
        <p:origin x="1540" y="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7C0D9E-9654-4FA8-AA10-8416CD66747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BD9F760-55D8-46C9-876A-7B7C5C17F56E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POSIX</a:t>
          </a:r>
        </a:p>
      </dgm:t>
    </dgm:pt>
    <dgm:pt modelId="{AD8C9274-AD85-489E-A293-64F4E60C7C41}" type="parTrans" cxnId="{70405206-4F94-4DD7-8A7C-1842813655B2}">
      <dgm:prSet/>
      <dgm:spPr/>
      <dgm:t>
        <a:bodyPr/>
        <a:lstStyle/>
        <a:p>
          <a:endParaRPr lang="en-US"/>
        </a:p>
      </dgm:t>
    </dgm:pt>
    <dgm:pt modelId="{86157848-5632-4B23-87B8-79FAEB31704F}" type="sibTrans" cxnId="{70405206-4F94-4DD7-8A7C-1842813655B2}">
      <dgm:prSet/>
      <dgm:spPr/>
      <dgm:t>
        <a:bodyPr/>
        <a:lstStyle/>
        <a:p>
          <a:endParaRPr lang="en-US"/>
        </a:p>
      </dgm:t>
    </dgm:pt>
    <dgm:pt modelId="{8830577D-D1C3-4F54-9530-AE0C1540445A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Mach</a:t>
          </a:r>
        </a:p>
      </dgm:t>
    </dgm:pt>
    <dgm:pt modelId="{68353EFC-0D5E-4154-9928-656098996E9E}" type="parTrans" cxnId="{1BEC6823-7224-471B-AED3-5F9406E05DEB}">
      <dgm:prSet/>
      <dgm:spPr/>
      <dgm:t>
        <a:bodyPr/>
        <a:lstStyle/>
        <a:p>
          <a:endParaRPr lang="en-US"/>
        </a:p>
      </dgm:t>
    </dgm:pt>
    <dgm:pt modelId="{4B75A194-9719-40F7-8194-ABEDBDD52D30}" type="sibTrans" cxnId="{1BEC6823-7224-471B-AED3-5F9406E05DEB}">
      <dgm:prSet/>
      <dgm:spPr/>
      <dgm:t>
        <a:bodyPr/>
        <a:lstStyle/>
        <a:p>
          <a:endParaRPr lang="en-US"/>
        </a:p>
      </dgm:t>
    </dgm:pt>
    <dgm:pt modelId="{562F0A6A-C0FA-4223-9C9D-CECB0D32ECA1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en-US" sz="3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The IPC system in the Mach OS</a:t>
          </a:r>
          <a:endParaRPr lang="en-US" sz="3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B0CFBB8-388D-4273-9744-8FEB7734D84C}" type="parTrans" cxnId="{5F6D1D2D-B6A4-4C83-932C-CF5491E1040D}">
      <dgm:prSet/>
      <dgm:spPr/>
      <dgm:t>
        <a:bodyPr/>
        <a:lstStyle/>
        <a:p>
          <a:endParaRPr lang="en-US"/>
        </a:p>
      </dgm:t>
    </dgm:pt>
    <dgm:pt modelId="{FE8B5CCE-7ABA-42D4-9EFC-2516F0C1FB50}" type="sibTrans" cxnId="{5F6D1D2D-B6A4-4C83-932C-CF5491E1040D}">
      <dgm:prSet/>
      <dgm:spPr/>
      <dgm:t>
        <a:bodyPr/>
        <a:lstStyle/>
        <a:p>
          <a:endParaRPr lang="en-US"/>
        </a:p>
      </dgm:t>
    </dgm:pt>
    <dgm:pt modelId="{C4DEDC06-C8EC-4A79-8D12-1A1A3100A5B9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sz="3200" b="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Shared Memory in POSIX Systems</a:t>
          </a:r>
          <a:endParaRPr lang="en-US" sz="3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CB1C124-0025-4308-A902-C7A3EF9027AB}" type="sibTrans" cxnId="{A306BD06-3FC5-4360-944A-5467FD73E1AB}">
      <dgm:prSet/>
      <dgm:spPr/>
      <dgm:t>
        <a:bodyPr/>
        <a:lstStyle/>
        <a:p>
          <a:endParaRPr lang="en-US"/>
        </a:p>
      </dgm:t>
    </dgm:pt>
    <dgm:pt modelId="{A8699FB5-A364-4FA1-A020-115A9AADE4BA}" type="parTrans" cxnId="{A306BD06-3FC5-4360-944A-5467FD73E1AB}">
      <dgm:prSet/>
      <dgm:spPr/>
      <dgm:t>
        <a:bodyPr/>
        <a:lstStyle/>
        <a:p>
          <a:endParaRPr lang="en-US"/>
        </a:p>
      </dgm:t>
    </dgm:pt>
    <dgm:pt modelId="{BD20E21A-F8F2-894D-A93F-AE537535D25D}">
      <dgm:prSet phldrT="[Text]" custT="1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Unix</a:t>
          </a:r>
        </a:p>
      </dgm:t>
    </dgm:pt>
    <dgm:pt modelId="{8D89A05F-A56A-BD4B-AC5E-B142B3403C45}" type="parTrans" cxnId="{774253BC-1815-3A4C-BFA2-9C1A1243706C}">
      <dgm:prSet/>
      <dgm:spPr/>
      <dgm:t>
        <a:bodyPr/>
        <a:lstStyle/>
        <a:p>
          <a:endParaRPr lang="en-US"/>
        </a:p>
      </dgm:t>
    </dgm:pt>
    <dgm:pt modelId="{30875A37-14E3-4C49-B7B3-2F5C76CA8532}" type="sibTrans" cxnId="{774253BC-1815-3A4C-BFA2-9C1A1243706C}">
      <dgm:prSet/>
      <dgm:spPr/>
      <dgm:t>
        <a:bodyPr/>
        <a:lstStyle/>
        <a:p>
          <a:endParaRPr lang="en-US"/>
        </a:p>
      </dgm:t>
    </dgm:pt>
    <dgm:pt modelId="{9D0CDAEC-4012-4542-9866-353FDA8601D3}">
      <dgm:prSet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en-US" sz="3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Ordinary Pipes (see also Project 2) in Unix</a:t>
          </a:r>
          <a:endParaRPr lang="en-US" sz="3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94EBC55-5C0F-504D-9CEC-93A65D7CD67C}" type="parTrans" cxnId="{11F930FD-F1D4-E349-BC30-7D3CFD2E5F4B}">
      <dgm:prSet/>
      <dgm:spPr/>
      <dgm:t>
        <a:bodyPr/>
        <a:lstStyle/>
        <a:p>
          <a:endParaRPr lang="en-US"/>
        </a:p>
      </dgm:t>
    </dgm:pt>
    <dgm:pt modelId="{6EF84252-0527-1B4D-88EF-7C6742A41B71}" type="sibTrans" cxnId="{11F930FD-F1D4-E349-BC30-7D3CFD2E5F4B}">
      <dgm:prSet/>
      <dgm:spPr/>
      <dgm:t>
        <a:bodyPr/>
        <a:lstStyle/>
        <a:p>
          <a:endParaRPr lang="en-US"/>
        </a:p>
      </dgm:t>
    </dgm:pt>
    <dgm:pt modelId="{067E5312-089B-48DC-B8EC-9E6FE94590BE}" type="pres">
      <dgm:prSet presAssocID="{EB7C0D9E-9654-4FA8-AA10-8416CD667475}" presName="linearFlow" presStyleCnt="0">
        <dgm:presLayoutVars>
          <dgm:dir/>
          <dgm:animLvl val="lvl"/>
          <dgm:resizeHandles val="exact"/>
        </dgm:presLayoutVars>
      </dgm:prSet>
      <dgm:spPr/>
    </dgm:pt>
    <dgm:pt modelId="{414E04CD-2182-4E59-861E-647C35A0D63D}" type="pres">
      <dgm:prSet presAssocID="{8BD9F760-55D8-46C9-876A-7B7C5C17F56E}" presName="composite" presStyleCnt="0"/>
      <dgm:spPr/>
    </dgm:pt>
    <dgm:pt modelId="{EFAF798D-3107-4999-984C-A5AA72F10AF0}" type="pres">
      <dgm:prSet presAssocID="{8BD9F760-55D8-46C9-876A-7B7C5C17F56E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8DD32222-7FD1-4D44-9569-8990D5FC1DE1}" type="pres">
      <dgm:prSet presAssocID="{8BD9F760-55D8-46C9-876A-7B7C5C17F56E}" presName="descendantText" presStyleLbl="alignAcc1" presStyleIdx="0" presStyleCnt="3">
        <dgm:presLayoutVars>
          <dgm:bulletEnabled val="1"/>
        </dgm:presLayoutVars>
      </dgm:prSet>
      <dgm:spPr/>
    </dgm:pt>
    <dgm:pt modelId="{F5624F9D-91F8-4318-84E8-C152E45DF215}" type="pres">
      <dgm:prSet presAssocID="{86157848-5632-4B23-87B8-79FAEB31704F}" presName="sp" presStyleCnt="0"/>
      <dgm:spPr/>
    </dgm:pt>
    <dgm:pt modelId="{67949BBA-A32D-4E30-8854-5287421CB4F6}" type="pres">
      <dgm:prSet presAssocID="{8830577D-D1C3-4F54-9530-AE0C1540445A}" presName="composite" presStyleCnt="0"/>
      <dgm:spPr/>
    </dgm:pt>
    <dgm:pt modelId="{B7F0D56F-B6AA-4702-8D3C-0269DB547BC3}" type="pres">
      <dgm:prSet presAssocID="{8830577D-D1C3-4F54-9530-AE0C1540445A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3982FFF4-760C-46A3-874D-044CAA38386C}" type="pres">
      <dgm:prSet presAssocID="{8830577D-D1C3-4F54-9530-AE0C1540445A}" presName="descendantText" presStyleLbl="alignAcc1" presStyleIdx="1" presStyleCnt="3">
        <dgm:presLayoutVars>
          <dgm:bulletEnabled val="1"/>
        </dgm:presLayoutVars>
      </dgm:prSet>
      <dgm:spPr/>
    </dgm:pt>
    <dgm:pt modelId="{283774FF-D4EE-224A-8A6A-D8E0B2EE0946}" type="pres">
      <dgm:prSet presAssocID="{4B75A194-9719-40F7-8194-ABEDBDD52D30}" presName="sp" presStyleCnt="0"/>
      <dgm:spPr/>
    </dgm:pt>
    <dgm:pt modelId="{540E1084-8E4C-0941-ADFA-0C198269ECCA}" type="pres">
      <dgm:prSet presAssocID="{BD20E21A-F8F2-894D-A93F-AE537535D25D}" presName="composite" presStyleCnt="0"/>
      <dgm:spPr/>
    </dgm:pt>
    <dgm:pt modelId="{5B1C94EF-805F-CB49-8415-072CE0731D9A}" type="pres">
      <dgm:prSet presAssocID="{BD20E21A-F8F2-894D-A93F-AE537535D25D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53505C3C-6509-A94E-A6E6-4A49A3C10891}" type="pres">
      <dgm:prSet presAssocID="{BD20E21A-F8F2-894D-A93F-AE537535D25D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70405206-4F94-4DD7-8A7C-1842813655B2}" srcId="{EB7C0D9E-9654-4FA8-AA10-8416CD667475}" destId="{8BD9F760-55D8-46C9-876A-7B7C5C17F56E}" srcOrd="0" destOrd="0" parTransId="{AD8C9274-AD85-489E-A293-64F4E60C7C41}" sibTransId="{86157848-5632-4B23-87B8-79FAEB31704F}"/>
    <dgm:cxn modelId="{A306BD06-3FC5-4360-944A-5467FD73E1AB}" srcId="{8BD9F760-55D8-46C9-876A-7B7C5C17F56E}" destId="{C4DEDC06-C8EC-4A79-8D12-1A1A3100A5B9}" srcOrd="0" destOrd="0" parTransId="{A8699FB5-A364-4FA1-A020-115A9AADE4BA}" sibTransId="{1CB1C124-0025-4308-A902-C7A3EF9027AB}"/>
    <dgm:cxn modelId="{1BEC6823-7224-471B-AED3-5F9406E05DEB}" srcId="{EB7C0D9E-9654-4FA8-AA10-8416CD667475}" destId="{8830577D-D1C3-4F54-9530-AE0C1540445A}" srcOrd="1" destOrd="0" parTransId="{68353EFC-0D5E-4154-9928-656098996E9E}" sibTransId="{4B75A194-9719-40F7-8194-ABEDBDD52D30}"/>
    <dgm:cxn modelId="{5F6D1D2D-B6A4-4C83-932C-CF5491E1040D}" srcId="{8830577D-D1C3-4F54-9530-AE0C1540445A}" destId="{562F0A6A-C0FA-4223-9C9D-CECB0D32ECA1}" srcOrd="0" destOrd="0" parTransId="{5B0CFBB8-388D-4273-9744-8FEB7734D84C}" sibTransId="{FE8B5CCE-7ABA-42D4-9EFC-2516F0C1FB50}"/>
    <dgm:cxn modelId="{13F00D69-6BB8-4FF7-9072-9A108BDBAE42}" type="presOf" srcId="{8830577D-D1C3-4F54-9530-AE0C1540445A}" destId="{B7F0D56F-B6AA-4702-8D3C-0269DB547BC3}" srcOrd="0" destOrd="0" presId="urn:microsoft.com/office/officeart/2005/8/layout/chevron2"/>
    <dgm:cxn modelId="{41FD7958-2E29-4022-865D-852CD7A6239F}" type="presOf" srcId="{8BD9F760-55D8-46C9-876A-7B7C5C17F56E}" destId="{EFAF798D-3107-4999-984C-A5AA72F10AF0}" srcOrd="0" destOrd="0" presId="urn:microsoft.com/office/officeart/2005/8/layout/chevron2"/>
    <dgm:cxn modelId="{9F27D897-A08D-884A-B983-FB28716F2A80}" type="presOf" srcId="{9D0CDAEC-4012-4542-9866-353FDA8601D3}" destId="{53505C3C-6509-A94E-A6E6-4A49A3C10891}" srcOrd="0" destOrd="0" presId="urn:microsoft.com/office/officeart/2005/8/layout/chevron2"/>
    <dgm:cxn modelId="{67D6959C-F452-42A5-9A37-25ADE00E9101}" type="presOf" srcId="{C4DEDC06-C8EC-4A79-8D12-1A1A3100A5B9}" destId="{8DD32222-7FD1-4D44-9569-8990D5FC1DE1}" srcOrd="0" destOrd="0" presId="urn:microsoft.com/office/officeart/2005/8/layout/chevron2"/>
    <dgm:cxn modelId="{774253BC-1815-3A4C-BFA2-9C1A1243706C}" srcId="{EB7C0D9E-9654-4FA8-AA10-8416CD667475}" destId="{BD20E21A-F8F2-894D-A93F-AE537535D25D}" srcOrd="2" destOrd="0" parTransId="{8D89A05F-A56A-BD4B-AC5E-B142B3403C45}" sibTransId="{30875A37-14E3-4C49-B7B3-2F5C76CA8532}"/>
    <dgm:cxn modelId="{DA39E7CB-BF20-4E86-AE58-CFE7C891843E}" type="presOf" srcId="{562F0A6A-C0FA-4223-9C9D-CECB0D32ECA1}" destId="{3982FFF4-760C-46A3-874D-044CAA38386C}" srcOrd="0" destOrd="0" presId="urn:microsoft.com/office/officeart/2005/8/layout/chevron2"/>
    <dgm:cxn modelId="{85B3E0F1-8629-2344-8EB3-F5190905BFAF}" type="presOf" srcId="{BD20E21A-F8F2-894D-A93F-AE537535D25D}" destId="{5B1C94EF-805F-CB49-8415-072CE0731D9A}" srcOrd="0" destOrd="0" presId="urn:microsoft.com/office/officeart/2005/8/layout/chevron2"/>
    <dgm:cxn modelId="{9AE6DCF6-3C23-4086-854E-17A2285C5DDF}" type="presOf" srcId="{EB7C0D9E-9654-4FA8-AA10-8416CD667475}" destId="{067E5312-089B-48DC-B8EC-9E6FE94590BE}" srcOrd="0" destOrd="0" presId="urn:microsoft.com/office/officeart/2005/8/layout/chevron2"/>
    <dgm:cxn modelId="{11F930FD-F1D4-E349-BC30-7D3CFD2E5F4B}" srcId="{BD20E21A-F8F2-894D-A93F-AE537535D25D}" destId="{9D0CDAEC-4012-4542-9866-353FDA8601D3}" srcOrd="0" destOrd="0" parTransId="{F94EBC55-5C0F-504D-9CEC-93A65D7CD67C}" sibTransId="{6EF84252-0527-1B4D-88EF-7C6742A41B71}"/>
    <dgm:cxn modelId="{BA7E3FAA-FDF0-4DE6-BA34-84ACB3310F1C}" type="presParOf" srcId="{067E5312-089B-48DC-B8EC-9E6FE94590BE}" destId="{414E04CD-2182-4E59-861E-647C35A0D63D}" srcOrd="0" destOrd="0" presId="urn:microsoft.com/office/officeart/2005/8/layout/chevron2"/>
    <dgm:cxn modelId="{9995C8A6-F166-42CE-896D-6873ADE798EE}" type="presParOf" srcId="{414E04CD-2182-4E59-861E-647C35A0D63D}" destId="{EFAF798D-3107-4999-984C-A5AA72F10AF0}" srcOrd="0" destOrd="0" presId="urn:microsoft.com/office/officeart/2005/8/layout/chevron2"/>
    <dgm:cxn modelId="{A8391CE5-5663-4EAB-BC04-E377CDE24081}" type="presParOf" srcId="{414E04CD-2182-4E59-861E-647C35A0D63D}" destId="{8DD32222-7FD1-4D44-9569-8990D5FC1DE1}" srcOrd="1" destOrd="0" presId="urn:microsoft.com/office/officeart/2005/8/layout/chevron2"/>
    <dgm:cxn modelId="{3D4FEA00-C4C8-4C8C-9684-D0D8C3CA587B}" type="presParOf" srcId="{067E5312-089B-48DC-B8EC-9E6FE94590BE}" destId="{F5624F9D-91F8-4318-84E8-C152E45DF215}" srcOrd="1" destOrd="0" presId="urn:microsoft.com/office/officeart/2005/8/layout/chevron2"/>
    <dgm:cxn modelId="{0AF3A15E-1450-4BE1-9612-AA3D53064AA9}" type="presParOf" srcId="{067E5312-089B-48DC-B8EC-9E6FE94590BE}" destId="{67949BBA-A32D-4E30-8854-5287421CB4F6}" srcOrd="2" destOrd="0" presId="urn:microsoft.com/office/officeart/2005/8/layout/chevron2"/>
    <dgm:cxn modelId="{1513DADC-5C11-4848-A2C6-4BD3E9381C69}" type="presParOf" srcId="{67949BBA-A32D-4E30-8854-5287421CB4F6}" destId="{B7F0D56F-B6AA-4702-8D3C-0269DB547BC3}" srcOrd="0" destOrd="0" presId="urn:microsoft.com/office/officeart/2005/8/layout/chevron2"/>
    <dgm:cxn modelId="{BEEBD9D6-002B-4C76-9FB9-A0D56B465D49}" type="presParOf" srcId="{67949BBA-A32D-4E30-8854-5287421CB4F6}" destId="{3982FFF4-760C-46A3-874D-044CAA38386C}" srcOrd="1" destOrd="0" presId="urn:microsoft.com/office/officeart/2005/8/layout/chevron2"/>
    <dgm:cxn modelId="{A12ABF99-F66A-5A42-B463-38DD4F27D092}" type="presParOf" srcId="{067E5312-089B-48DC-B8EC-9E6FE94590BE}" destId="{283774FF-D4EE-224A-8A6A-D8E0B2EE0946}" srcOrd="3" destOrd="0" presId="urn:microsoft.com/office/officeart/2005/8/layout/chevron2"/>
    <dgm:cxn modelId="{21730464-2CD1-C54E-B6F4-AAB1C9393711}" type="presParOf" srcId="{067E5312-089B-48DC-B8EC-9E6FE94590BE}" destId="{540E1084-8E4C-0941-ADFA-0C198269ECCA}" srcOrd="4" destOrd="0" presId="urn:microsoft.com/office/officeart/2005/8/layout/chevron2"/>
    <dgm:cxn modelId="{C65381BF-2326-E149-893F-F98AC468687B}" type="presParOf" srcId="{540E1084-8E4C-0941-ADFA-0C198269ECCA}" destId="{5B1C94EF-805F-CB49-8415-072CE0731D9A}" srcOrd="0" destOrd="0" presId="urn:microsoft.com/office/officeart/2005/8/layout/chevron2"/>
    <dgm:cxn modelId="{FDEE3950-9FB6-944A-B5FD-15349E0520C3}" type="presParOf" srcId="{540E1084-8E4C-0941-ADFA-0C198269ECCA}" destId="{53505C3C-6509-A94E-A6E6-4A49A3C10891}" srcOrd="1" destOrd="0" presId="urn:microsoft.com/office/officeart/2005/8/layout/chevron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B7C0D9E-9654-4FA8-AA10-8416CD66747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BD9F760-55D8-46C9-876A-7B7C5C17F56E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I</a:t>
          </a:r>
        </a:p>
      </dgm:t>
    </dgm:pt>
    <dgm:pt modelId="{AD8C9274-AD85-489E-A293-64F4E60C7C41}" type="parTrans" cxnId="{70405206-4F94-4DD7-8A7C-1842813655B2}">
      <dgm:prSet/>
      <dgm:spPr/>
      <dgm:t>
        <a:bodyPr/>
        <a:lstStyle/>
        <a:p>
          <a:endParaRPr lang="en-US"/>
        </a:p>
      </dgm:t>
    </dgm:pt>
    <dgm:pt modelId="{86157848-5632-4B23-87B8-79FAEB31704F}" type="sibTrans" cxnId="{70405206-4F94-4DD7-8A7C-1842813655B2}">
      <dgm:prSet/>
      <dgm:spPr/>
      <dgm:t>
        <a:bodyPr/>
        <a:lstStyle/>
        <a:p>
          <a:endParaRPr lang="en-US"/>
        </a:p>
      </dgm:t>
    </dgm:pt>
    <dgm:pt modelId="{8830577D-D1C3-4F54-9530-AE0C1540445A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2</a:t>
          </a:r>
        </a:p>
      </dgm:t>
    </dgm:pt>
    <dgm:pt modelId="{68353EFC-0D5E-4154-9928-656098996E9E}" type="parTrans" cxnId="{1BEC6823-7224-471B-AED3-5F9406E05DEB}">
      <dgm:prSet/>
      <dgm:spPr/>
      <dgm:t>
        <a:bodyPr/>
        <a:lstStyle/>
        <a:p>
          <a:endParaRPr lang="en-US"/>
        </a:p>
      </dgm:t>
    </dgm:pt>
    <dgm:pt modelId="{4B75A194-9719-40F7-8194-ABEDBDD52D30}" type="sibTrans" cxnId="{1BEC6823-7224-471B-AED3-5F9406E05DEB}">
      <dgm:prSet/>
      <dgm:spPr/>
      <dgm:t>
        <a:bodyPr/>
        <a:lstStyle/>
        <a:p>
          <a:endParaRPr lang="en-US"/>
        </a:p>
      </dgm:t>
    </dgm:pt>
    <dgm:pt modelId="{562F0A6A-C0FA-4223-9C9D-CECB0D32ECA1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en-US" sz="3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Thread: a single unit of execution</a:t>
          </a:r>
          <a:endParaRPr lang="en-US" sz="3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B0CFBB8-388D-4273-9744-8FEB7734D84C}" type="parTrans" cxnId="{5F6D1D2D-B6A4-4C83-932C-CF5491E1040D}">
      <dgm:prSet/>
      <dgm:spPr/>
      <dgm:t>
        <a:bodyPr/>
        <a:lstStyle/>
        <a:p>
          <a:endParaRPr lang="en-US"/>
        </a:p>
      </dgm:t>
    </dgm:pt>
    <dgm:pt modelId="{FE8B5CCE-7ABA-42D4-9EFC-2516F0C1FB50}" type="sibTrans" cxnId="{5F6D1D2D-B6A4-4C83-932C-CF5491E1040D}">
      <dgm:prSet/>
      <dgm:spPr/>
      <dgm:t>
        <a:bodyPr/>
        <a:lstStyle/>
        <a:p>
          <a:endParaRPr lang="en-US"/>
        </a:p>
      </dgm:t>
    </dgm:pt>
    <dgm:pt modelId="{5219B6EC-F0BB-48A0-A4E8-764BFFE2B7A6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3</a:t>
          </a:r>
        </a:p>
      </dgm:t>
    </dgm:pt>
    <dgm:pt modelId="{D205A8CC-E009-4AB2-85BC-038B897946CC}" type="parTrans" cxnId="{8C416EF5-C997-43AE-94FD-FF6FBA1E86F4}">
      <dgm:prSet/>
      <dgm:spPr/>
      <dgm:t>
        <a:bodyPr/>
        <a:lstStyle/>
        <a:p>
          <a:endParaRPr lang="en-US"/>
        </a:p>
      </dgm:t>
    </dgm:pt>
    <dgm:pt modelId="{745D627B-20C9-43F5-A240-5DC29F5CE900}" type="sibTrans" cxnId="{8C416EF5-C997-43AE-94FD-FF6FBA1E86F4}">
      <dgm:prSet/>
      <dgm:spPr/>
      <dgm:t>
        <a:bodyPr/>
        <a:lstStyle/>
        <a:p>
          <a:endParaRPr lang="en-US"/>
        </a:p>
      </dgm:t>
    </dgm:pt>
    <dgm:pt modelId="{50F5DEC1-9D9E-47B7-9A2E-7E58A7C63478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Port: a protected message queue for communication</a:t>
          </a:r>
          <a:endParaRPr lang="en-US" sz="28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4E1EB12-EE57-43E0-BE8A-0EBC9B6D5147}" type="parTrans" cxnId="{E25965D6-33C5-452E-96AC-4A212AE68D12}">
      <dgm:prSet/>
      <dgm:spPr/>
      <dgm:t>
        <a:bodyPr/>
        <a:lstStyle/>
        <a:p>
          <a:endParaRPr lang="en-US"/>
        </a:p>
      </dgm:t>
    </dgm:pt>
    <dgm:pt modelId="{6793FF41-A601-4784-965D-6CC8BAD73462}" type="sibTrans" cxnId="{E25965D6-33C5-452E-96AC-4A212AE68D12}">
      <dgm:prSet/>
      <dgm:spPr/>
      <dgm:t>
        <a:bodyPr/>
        <a:lstStyle/>
        <a:p>
          <a:endParaRPr lang="en-US"/>
        </a:p>
      </dgm:t>
    </dgm:pt>
    <dgm:pt modelId="{C4DEDC06-C8EC-4A79-8D12-1A1A3100A5B9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sz="3200" b="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Task: an object consists of system resources</a:t>
          </a:r>
          <a:endParaRPr lang="en-US" sz="3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CB1C124-0025-4308-A902-C7A3EF9027AB}" type="sibTrans" cxnId="{A306BD06-3FC5-4360-944A-5467FD73E1AB}">
      <dgm:prSet/>
      <dgm:spPr/>
      <dgm:t>
        <a:bodyPr/>
        <a:lstStyle/>
        <a:p>
          <a:endParaRPr lang="en-US"/>
        </a:p>
      </dgm:t>
    </dgm:pt>
    <dgm:pt modelId="{A8699FB5-A364-4FA1-A020-115A9AADE4BA}" type="parTrans" cxnId="{A306BD06-3FC5-4360-944A-5467FD73E1AB}">
      <dgm:prSet/>
      <dgm:spPr/>
      <dgm:t>
        <a:bodyPr/>
        <a:lstStyle/>
        <a:p>
          <a:endParaRPr lang="en-US"/>
        </a:p>
      </dgm:t>
    </dgm:pt>
    <dgm:pt modelId="{708CAC7A-2607-4E8D-89A1-CF306ED4A2C0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4</a:t>
          </a:r>
        </a:p>
      </dgm:t>
    </dgm:pt>
    <dgm:pt modelId="{FFD81F43-5DA0-457B-9E00-0B3C22B8DF4E}" type="parTrans" cxnId="{651E5FC8-D96C-4A33-B9BE-0CC7B12593DD}">
      <dgm:prSet/>
      <dgm:spPr/>
      <dgm:t>
        <a:bodyPr/>
        <a:lstStyle/>
        <a:p>
          <a:endParaRPr lang="en-US"/>
        </a:p>
      </dgm:t>
    </dgm:pt>
    <dgm:pt modelId="{F067EEA6-6DB0-4563-9B83-19A9A83C28DE}" type="sibTrans" cxnId="{651E5FC8-D96C-4A33-B9BE-0CC7B12593DD}">
      <dgm:prSet/>
      <dgm:spPr/>
      <dgm:t>
        <a:bodyPr/>
        <a:lstStyle/>
        <a:p>
          <a:endParaRPr lang="en-US"/>
        </a:p>
      </dgm:t>
    </dgm:pt>
    <dgm:pt modelId="{208D5F1C-8710-472E-8D9E-48621BC2E853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Messages: collections of typed data</a:t>
          </a:r>
          <a:endParaRPr lang="en-US" sz="28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BC3B84C-11BB-4A2C-AE33-1FEFB733A0B0}" type="parTrans" cxnId="{9BC680EE-4F43-44EF-97C4-289A9391B59B}">
      <dgm:prSet/>
      <dgm:spPr/>
      <dgm:t>
        <a:bodyPr/>
        <a:lstStyle/>
        <a:p>
          <a:endParaRPr lang="en-US"/>
        </a:p>
      </dgm:t>
    </dgm:pt>
    <dgm:pt modelId="{A14E26E4-D888-44F8-A177-BD1C33856AB3}" type="sibTrans" cxnId="{9BC680EE-4F43-44EF-97C4-289A9391B59B}">
      <dgm:prSet/>
      <dgm:spPr/>
      <dgm:t>
        <a:bodyPr/>
        <a:lstStyle/>
        <a:p>
          <a:endParaRPr lang="en-US"/>
        </a:p>
      </dgm:t>
    </dgm:pt>
    <dgm:pt modelId="{067E5312-089B-48DC-B8EC-9E6FE94590BE}" type="pres">
      <dgm:prSet presAssocID="{EB7C0D9E-9654-4FA8-AA10-8416CD667475}" presName="linearFlow" presStyleCnt="0">
        <dgm:presLayoutVars>
          <dgm:dir/>
          <dgm:animLvl val="lvl"/>
          <dgm:resizeHandles val="exact"/>
        </dgm:presLayoutVars>
      </dgm:prSet>
      <dgm:spPr/>
    </dgm:pt>
    <dgm:pt modelId="{414E04CD-2182-4E59-861E-647C35A0D63D}" type="pres">
      <dgm:prSet presAssocID="{8BD9F760-55D8-46C9-876A-7B7C5C17F56E}" presName="composite" presStyleCnt="0"/>
      <dgm:spPr/>
    </dgm:pt>
    <dgm:pt modelId="{EFAF798D-3107-4999-984C-A5AA72F10AF0}" type="pres">
      <dgm:prSet presAssocID="{8BD9F760-55D8-46C9-876A-7B7C5C17F56E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DD32222-7FD1-4D44-9569-8990D5FC1DE1}" type="pres">
      <dgm:prSet presAssocID="{8BD9F760-55D8-46C9-876A-7B7C5C17F56E}" presName="descendantText" presStyleLbl="alignAcc1" presStyleIdx="0" presStyleCnt="4">
        <dgm:presLayoutVars>
          <dgm:bulletEnabled val="1"/>
        </dgm:presLayoutVars>
      </dgm:prSet>
      <dgm:spPr/>
    </dgm:pt>
    <dgm:pt modelId="{F5624F9D-91F8-4318-84E8-C152E45DF215}" type="pres">
      <dgm:prSet presAssocID="{86157848-5632-4B23-87B8-79FAEB31704F}" presName="sp" presStyleCnt="0"/>
      <dgm:spPr/>
    </dgm:pt>
    <dgm:pt modelId="{67949BBA-A32D-4E30-8854-5287421CB4F6}" type="pres">
      <dgm:prSet presAssocID="{8830577D-D1C3-4F54-9530-AE0C1540445A}" presName="composite" presStyleCnt="0"/>
      <dgm:spPr/>
    </dgm:pt>
    <dgm:pt modelId="{B7F0D56F-B6AA-4702-8D3C-0269DB547BC3}" type="pres">
      <dgm:prSet presAssocID="{8830577D-D1C3-4F54-9530-AE0C1540445A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3982FFF4-760C-46A3-874D-044CAA38386C}" type="pres">
      <dgm:prSet presAssocID="{8830577D-D1C3-4F54-9530-AE0C1540445A}" presName="descendantText" presStyleLbl="alignAcc1" presStyleIdx="1" presStyleCnt="4">
        <dgm:presLayoutVars>
          <dgm:bulletEnabled val="1"/>
        </dgm:presLayoutVars>
      </dgm:prSet>
      <dgm:spPr/>
    </dgm:pt>
    <dgm:pt modelId="{4BEB6B31-C0C4-4EDB-933B-8DD06C0A8470}" type="pres">
      <dgm:prSet presAssocID="{4B75A194-9719-40F7-8194-ABEDBDD52D30}" presName="sp" presStyleCnt="0"/>
      <dgm:spPr/>
    </dgm:pt>
    <dgm:pt modelId="{A028270A-AEFD-499E-8632-335B47C0B14A}" type="pres">
      <dgm:prSet presAssocID="{5219B6EC-F0BB-48A0-A4E8-764BFFE2B7A6}" presName="composite" presStyleCnt="0"/>
      <dgm:spPr/>
    </dgm:pt>
    <dgm:pt modelId="{94C73C64-EF91-4751-93E8-BF77D0BA9E30}" type="pres">
      <dgm:prSet presAssocID="{5219B6EC-F0BB-48A0-A4E8-764BFFE2B7A6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1B2A29F5-F43F-4AE2-8DD8-5D4364F5D4E6}" type="pres">
      <dgm:prSet presAssocID="{5219B6EC-F0BB-48A0-A4E8-764BFFE2B7A6}" presName="descendantText" presStyleLbl="alignAcc1" presStyleIdx="2" presStyleCnt="4">
        <dgm:presLayoutVars>
          <dgm:bulletEnabled val="1"/>
        </dgm:presLayoutVars>
      </dgm:prSet>
      <dgm:spPr/>
    </dgm:pt>
    <dgm:pt modelId="{0FDCA149-AC68-4C34-9D2A-9C694A3BD02C}" type="pres">
      <dgm:prSet presAssocID="{745D627B-20C9-43F5-A240-5DC29F5CE900}" presName="sp" presStyleCnt="0"/>
      <dgm:spPr/>
    </dgm:pt>
    <dgm:pt modelId="{08E3B765-B395-4602-9A6B-DA305AB0818F}" type="pres">
      <dgm:prSet presAssocID="{708CAC7A-2607-4E8D-89A1-CF306ED4A2C0}" presName="composite" presStyleCnt="0"/>
      <dgm:spPr/>
    </dgm:pt>
    <dgm:pt modelId="{D13CAB40-016D-45CE-B839-86EBC52C2ABC}" type="pres">
      <dgm:prSet presAssocID="{708CAC7A-2607-4E8D-89A1-CF306ED4A2C0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B80B8648-B280-4066-A342-E0EABB8B237C}" type="pres">
      <dgm:prSet presAssocID="{708CAC7A-2607-4E8D-89A1-CF306ED4A2C0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70405206-4F94-4DD7-8A7C-1842813655B2}" srcId="{EB7C0D9E-9654-4FA8-AA10-8416CD667475}" destId="{8BD9F760-55D8-46C9-876A-7B7C5C17F56E}" srcOrd="0" destOrd="0" parTransId="{AD8C9274-AD85-489E-A293-64F4E60C7C41}" sibTransId="{86157848-5632-4B23-87B8-79FAEB31704F}"/>
    <dgm:cxn modelId="{A306BD06-3FC5-4360-944A-5467FD73E1AB}" srcId="{8BD9F760-55D8-46C9-876A-7B7C5C17F56E}" destId="{C4DEDC06-C8EC-4A79-8D12-1A1A3100A5B9}" srcOrd="0" destOrd="0" parTransId="{A8699FB5-A364-4FA1-A020-115A9AADE4BA}" sibTransId="{1CB1C124-0025-4308-A902-C7A3EF9027AB}"/>
    <dgm:cxn modelId="{1BEC6823-7224-471B-AED3-5F9406E05DEB}" srcId="{EB7C0D9E-9654-4FA8-AA10-8416CD667475}" destId="{8830577D-D1C3-4F54-9530-AE0C1540445A}" srcOrd="1" destOrd="0" parTransId="{68353EFC-0D5E-4154-9928-656098996E9E}" sibTransId="{4B75A194-9719-40F7-8194-ABEDBDD52D30}"/>
    <dgm:cxn modelId="{5F6D1D2D-B6A4-4C83-932C-CF5491E1040D}" srcId="{8830577D-D1C3-4F54-9530-AE0C1540445A}" destId="{562F0A6A-C0FA-4223-9C9D-CECB0D32ECA1}" srcOrd="0" destOrd="0" parTransId="{5B0CFBB8-388D-4273-9744-8FEB7734D84C}" sibTransId="{FE8B5CCE-7ABA-42D4-9EFC-2516F0C1FB50}"/>
    <dgm:cxn modelId="{13F00D69-6BB8-4FF7-9072-9A108BDBAE42}" type="presOf" srcId="{8830577D-D1C3-4F54-9530-AE0C1540445A}" destId="{B7F0D56F-B6AA-4702-8D3C-0269DB547BC3}" srcOrd="0" destOrd="0" presId="urn:microsoft.com/office/officeart/2005/8/layout/chevron2"/>
    <dgm:cxn modelId="{41FD7958-2E29-4022-865D-852CD7A6239F}" type="presOf" srcId="{8BD9F760-55D8-46C9-876A-7B7C5C17F56E}" destId="{EFAF798D-3107-4999-984C-A5AA72F10AF0}" srcOrd="0" destOrd="0" presId="urn:microsoft.com/office/officeart/2005/8/layout/chevron2"/>
    <dgm:cxn modelId="{7ADDBF89-E970-4DF3-B8FB-F4957A5366E8}" type="presOf" srcId="{208D5F1C-8710-472E-8D9E-48621BC2E853}" destId="{B80B8648-B280-4066-A342-E0EABB8B237C}" srcOrd="0" destOrd="0" presId="urn:microsoft.com/office/officeart/2005/8/layout/chevron2"/>
    <dgm:cxn modelId="{67D6959C-F452-42A5-9A37-25ADE00E9101}" type="presOf" srcId="{C4DEDC06-C8EC-4A79-8D12-1A1A3100A5B9}" destId="{8DD32222-7FD1-4D44-9569-8990D5FC1DE1}" srcOrd="0" destOrd="0" presId="urn:microsoft.com/office/officeart/2005/8/layout/chevron2"/>
    <dgm:cxn modelId="{68B783A0-260B-4341-89CD-57E3F372A94F}" type="presOf" srcId="{5219B6EC-F0BB-48A0-A4E8-764BFFE2B7A6}" destId="{94C73C64-EF91-4751-93E8-BF77D0BA9E30}" srcOrd="0" destOrd="0" presId="urn:microsoft.com/office/officeart/2005/8/layout/chevron2"/>
    <dgm:cxn modelId="{430B5FBF-FF69-4D0B-8719-AF3CE336EE6B}" type="presOf" srcId="{50F5DEC1-9D9E-47B7-9A2E-7E58A7C63478}" destId="{1B2A29F5-F43F-4AE2-8DD8-5D4364F5D4E6}" srcOrd="0" destOrd="0" presId="urn:microsoft.com/office/officeart/2005/8/layout/chevron2"/>
    <dgm:cxn modelId="{651E5FC8-D96C-4A33-B9BE-0CC7B12593DD}" srcId="{EB7C0D9E-9654-4FA8-AA10-8416CD667475}" destId="{708CAC7A-2607-4E8D-89A1-CF306ED4A2C0}" srcOrd="3" destOrd="0" parTransId="{FFD81F43-5DA0-457B-9E00-0B3C22B8DF4E}" sibTransId="{F067EEA6-6DB0-4563-9B83-19A9A83C28DE}"/>
    <dgm:cxn modelId="{DA39E7CB-BF20-4E86-AE58-CFE7C891843E}" type="presOf" srcId="{562F0A6A-C0FA-4223-9C9D-CECB0D32ECA1}" destId="{3982FFF4-760C-46A3-874D-044CAA38386C}" srcOrd="0" destOrd="0" presId="urn:microsoft.com/office/officeart/2005/8/layout/chevron2"/>
    <dgm:cxn modelId="{E25965D6-33C5-452E-96AC-4A212AE68D12}" srcId="{5219B6EC-F0BB-48A0-A4E8-764BFFE2B7A6}" destId="{50F5DEC1-9D9E-47B7-9A2E-7E58A7C63478}" srcOrd="0" destOrd="0" parTransId="{04E1EB12-EE57-43E0-BE8A-0EBC9B6D5147}" sibTransId="{6793FF41-A601-4784-965D-6CC8BAD73462}"/>
    <dgm:cxn modelId="{9BC680EE-4F43-44EF-97C4-289A9391B59B}" srcId="{708CAC7A-2607-4E8D-89A1-CF306ED4A2C0}" destId="{208D5F1C-8710-472E-8D9E-48621BC2E853}" srcOrd="0" destOrd="0" parTransId="{FBC3B84C-11BB-4A2C-AE33-1FEFB733A0B0}" sibTransId="{A14E26E4-D888-44F8-A177-BD1C33856AB3}"/>
    <dgm:cxn modelId="{437E88F1-0E2D-4991-A123-A2F6BB6A1BF0}" type="presOf" srcId="{708CAC7A-2607-4E8D-89A1-CF306ED4A2C0}" destId="{D13CAB40-016D-45CE-B839-86EBC52C2ABC}" srcOrd="0" destOrd="0" presId="urn:microsoft.com/office/officeart/2005/8/layout/chevron2"/>
    <dgm:cxn modelId="{8C416EF5-C997-43AE-94FD-FF6FBA1E86F4}" srcId="{EB7C0D9E-9654-4FA8-AA10-8416CD667475}" destId="{5219B6EC-F0BB-48A0-A4E8-764BFFE2B7A6}" srcOrd="2" destOrd="0" parTransId="{D205A8CC-E009-4AB2-85BC-038B897946CC}" sibTransId="{745D627B-20C9-43F5-A240-5DC29F5CE900}"/>
    <dgm:cxn modelId="{9AE6DCF6-3C23-4086-854E-17A2285C5DDF}" type="presOf" srcId="{EB7C0D9E-9654-4FA8-AA10-8416CD667475}" destId="{067E5312-089B-48DC-B8EC-9E6FE94590BE}" srcOrd="0" destOrd="0" presId="urn:microsoft.com/office/officeart/2005/8/layout/chevron2"/>
    <dgm:cxn modelId="{BA7E3FAA-FDF0-4DE6-BA34-84ACB3310F1C}" type="presParOf" srcId="{067E5312-089B-48DC-B8EC-9E6FE94590BE}" destId="{414E04CD-2182-4E59-861E-647C35A0D63D}" srcOrd="0" destOrd="0" presId="urn:microsoft.com/office/officeart/2005/8/layout/chevron2"/>
    <dgm:cxn modelId="{9995C8A6-F166-42CE-896D-6873ADE798EE}" type="presParOf" srcId="{414E04CD-2182-4E59-861E-647C35A0D63D}" destId="{EFAF798D-3107-4999-984C-A5AA72F10AF0}" srcOrd="0" destOrd="0" presId="urn:microsoft.com/office/officeart/2005/8/layout/chevron2"/>
    <dgm:cxn modelId="{A8391CE5-5663-4EAB-BC04-E377CDE24081}" type="presParOf" srcId="{414E04CD-2182-4E59-861E-647C35A0D63D}" destId="{8DD32222-7FD1-4D44-9569-8990D5FC1DE1}" srcOrd="1" destOrd="0" presId="urn:microsoft.com/office/officeart/2005/8/layout/chevron2"/>
    <dgm:cxn modelId="{3D4FEA00-C4C8-4C8C-9684-D0D8C3CA587B}" type="presParOf" srcId="{067E5312-089B-48DC-B8EC-9E6FE94590BE}" destId="{F5624F9D-91F8-4318-84E8-C152E45DF215}" srcOrd="1" destOrd="0" presId="urn:microsoft.com/office/officeart/2005/8/layout/chevron2"/>
    <dgm:cxn modelId="{0AF3A15E-1450-4BE1-9612-AA3D53064AA9}" type="presParOf" srcId="{067E5312-089B-48DC-B8EC-9E6FE94590BE}" destId="{67949BBA-A32D-4E30-8854-5287421CB4F6}" srcOrd="2" destOrd="0" presId="urn:microsoft.com/office/officeart/2005/8/layout/chevron2"/>
    <dgm:cxn modelId="{1513DADC-5C11-4848-A2C6-4BD3E9381C69}" type="presParOf" srcId="{67949BBA-A32D-4E30-8854-5287421CB4F6}" destId="{B7F0D56F-B6AA-4702-8D3C-0269DB547BC3}" srcOrd="0" destOrd="0" presId="urn:microsoft.com/office/officeart/2005/8/layout/chevron2"/>
    <dgm:cxn modelId="{BEEBD9D6-002B-4C76-9FB9-A0D56B465D49}" type="presParOf" srcId="{67949BBA-A32D-4E30-8854-5287421CB4F6}" destId="{3982FFF4-760C-46A3-874D-044CAA38386C}" srcOrd="1" destOrd="0" presId="urn:microsoft.com/office/officeart/2005/8/layout/chevron2"/>
    <dgm:cxn modelId="{B060E7F5-79CD-4D72-99E5-D3C8E77031B5}" type="presParOf" srcId="{067E5312-089B-48DC-B8EC-9E6FE94590BE}" destId="{4BEB6B31-C0C4-4EDB-933B-8DD06C0A8470}" srcOrd="3" destOrd="0" presId="urn:microsoft.com/office/officeart/2005/8/layout/chevron2"/>
    <dgm:cxn modelId="{DC313737-8948-4F1B-8C02-9EE9AB01B5F7}" type="presParOf" srcId="{067E5312-089B-48DC-B8EC-9E6FE94590BE}" destId="{A028270A-AEFD-499E-8632-335B47C0B14A}" srcOrd="4" destOrd="0" presId="urn:microsoft.com/office/officeart/2005/8/layout/chevron2"/>
    <dgm:cxn modelId="{E409F0DD-2C37-41F9-A054-D7851BE1B5A1}" type="presParOf" srcId="{A028270A-AEFD-499E-8632-335B47C0B14A}" destId="{94C73C64-EF91-4751-93E8-BF77D0BA9E30}" srcOrd="0" destOrd="0" presId="urn:microsoft.com/office/officeart/2005/8/layout/chevron2"/>
    <dgm:cxn modelId="{E5D74509-4F3B-4AA0-989E-A389C81EF0A0}" type="presParOf" srcId="{A028270A-AEFD-499E-8632-335B47C0B14A}" destId="{1B2A29F5-F43F-4AE2-8DD8-5D4364F5D4E6}" srcOrd="1" destOrd="0" presId="urn:microsoft.com/office/officeart/2005/8/layout/chevron2"/>
    <dgm:cxn modelId="{08D96376-6B67-4CEA-978B-68CEF2FA170F}" type="presParOf" srcId="{067E5312-089B-48DC-B8EC-9E6FE94590BE}" destId="{0FDCA149-AC68-4C34-9D2A-9C694A3BD02C}" srcOrd="5" destOrd="0" presId="urn:microsoft.com/office/officeart/2005/8/layout/chevron2"/>
    <dgm:cxn modelId="{E00B8D4B-9E1F-4F0A-9E7F-F9721C0AFBED}" type="presParOf" srcId="{067E5312-089B-48DC-B8EC-9E6FE94590BE}" destId="{08E3B765-B395-4602-9A6B-DA305AB0818F}" srcOrd="6" destOrd="0" presId="urn:microsoft.com/office/officeart/2005/8/layout/chevron2"/>
    <dgm:cxn modelId="{95AD7EF1-CC65-4036-B5C5-64896A81C702}" type="presParOf" srcId="{08E3B765-B395-4602-9A6B-DA305AB0818F}" destId="{D13CAB40-016D-45CE-B839-86EBC52C2ABC}" srcOrd="0" destOrd="0" presId="urn:microsoft.com/office/officeart/2005/8/layout/chevron2"/>
    <dgm:cxn modelId="{605A404A-F74E-47D3-A4BA-44606531E37B}" type="presParOf" srcId="{08E3B765-B395-4602-9A6B-DA305AB0818F}" destId="{B80B8648-B280-4066-A342-E0EABB8B237C}" srcOrd="1" destOrd="0" presId="urn:microsoft.com/office/officeart/2005/8/layout/chevron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F798D-3107-4999-984C-A5AA72F10AF0}">
      <dsp:nvSpPr>
        <dsp:cNvPr id="0" name=""/>
        <dsp:cNvSpPr/>
      </dsp:nvSpPr>
      <dsp:spPr>
        <a:xfrm rot="5400000">
          <a:off x="-264728" y="265406"/>
          <a:ext cx="1764859" cy="1235401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>
              <a:latin typeface="Calibri" panose="020F0502020204030204" pitchFamily="34" charset="0"/>
              <a:cs typeface="Calibri" panose="020F0502020204030204" pitchFamily="34" charset="0"/>
            </a:rPr>
            <a:t>POSIX</a:t>
          </a:r>
        </a:p>
      </dsp:txBody>
      <dsp:txXfrm rot="-5400000">
        <a:off x="2" y="618378"/>
        <a:ext cx="1235401" cy="529458"/>
      </dsp:txXfrm>
    </dsp:sp>
    <dsp:sp modelId="{8DD32222-7FD1-4D44-9569-8990D5FC1DE1}">
      <dsp:nvSpPr>
        <dsp:cNvPr id="0" name=""/>
        <dsp:cNvSpPr/>
      </dsp:nvSpPr>
      <dsp:spPr>
        <a:xfrm rot="5400000">
          <a:off x="4711371" y="-3475292"/>
          <a:ext cx="1147158" cy="809909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3200" b="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Shared Memory in POSIX Systems</a:t>
          </a:r>
          <a:endParaRPr lang="en-US" sz="32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235401" y="56678"/>
        <a:ext cx="8043098" cy="1035158"/>
      </dsp:txXfrm>
    </dsp:sp>
    <dsp:sp modelId="{B7F0D56F-B6AA-4702-8D3C-0269DB547BC3}">
      <dsp:nvSpPr>
        <dsp:cNvPr id="0" name=""/>
        <dsp:cNvSpPr/>
      </dsp:nvSpPr>
      <dsp:spPr>
        <a:xfrm rot="5400000">
          <a:off x="-264728" y="1837755"/>
          <a:ext cx="1764859" cy="1235401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>
              <a:latin typeface="Calibri" panose="020F0502020204030204" pitchFamily="34" charset="0"/>
              <a:cs typeface="Calibri" panose="020F0502020204030204" pitchFamily="34" charset="0"/>
            </a:rPr>
            <a:t>Mach</a:t>
          </a:r>
        </a:p>
      </dsp:txBody>
      <dsp:txXfrm rot="-5400000">
        <a:off x="2" y="2190727"/>
        <a:ext cx="1235401" cy="529458"/>
      </dsp:txXfrm>
    </dsp:sp>
    <dsp:sp modelId="{3982FFF4-760C-46A3-874D-044CAA38386C}">
      <dsp:nvSpPr>
        <dsp:cNvPr id="0" name=""/>
        <dsp:cNvSpPr/>
      </dsp:nvSpPr>
      <dsp:spPr>
        <a:xfrm rot="5400000">
          <a:off x="4711371" y="-1902943"/>
          <a:ext cx="1147158" cy="809909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en-US" sz="320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The IPC system in the Mach OS</a:t>
          </a:r>
          <a:endParaRPr lang="en-US" sz="32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235401" y="1629027"/>
        <a:ext cx="8043098" cy="1035158"/>
      </dsp:txXfrm>
    </dsp:sp>
    <dsp:sp modelId="{5B1C94EF-805F-CB49-8415-072CE0731D9A}">
      <dsp:nvSpPr>
        <dsp:cNvPr id="0" name=""/>
        <dsp:cNvSpPr/>
      </dsp:nvSpPr>
      <dsp:spPr>
        <a:xfrm rot="5400000">
          <a:off x="-264728" y="3410105"/>
          <a:ext cx="1764859" cy="1235401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Unix</a:t>
          </a:r>
        </a:p>
      </dsp:txBody>
      <dsp:txXfrm rot="-5400000">
        <a:off x="2" y="3763077"/>
        <a:ext cx="1235401" cy="529458"/>
      </dsp:txXfrm>
    </dsp:sp>
    <dsp:sp modelId="{53505C3C-6509-A94E-A6E6-4A49A3C10891}">
      <dsp:nvSpPr>
        <dsp:cNvPr id="0" name=""/>
        <dsp:cNvSpPr/>
      </dsp:nvSpPr>
      <dsp:spPr>
        <a:xfrm rot="5400000">
          <a:off x="4711371" y="-330593"/>
          <a:ext cx="1147158" cy="809909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en-US" sz="320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Ordinary Pipes (see also Project 2) in Unix</a:t>
          </a:r>
          <a:endParaRPr lang="en-US" sz="32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235401" y="3201377"/>
        <a:ext cx="8043098" cy="10351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F798D-3107-4999-984C-A5AA72F10AF0}">
      <dsp:nvSpPr>
        <dsp:cNvPr id="0" name=""/>
        <dsp:cNvSpPr/>
      </dsp:nvSpPr>
      <dsp:spPr>
        <a:xfrm rot="5400000">
          <a:off x="-200345" y="203068"/>
          <a:ext cx="1335634" cy="934943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Calibri" panose="020F0502020204030204" pitchFamily="34" charset="0"/>
              <a:cs typeface="Calibri" panose="020F0502020204030204" pitchFamily="34" charset="0"/>
            </a:rPr>
            <a:t>I</a:t>
          </a:r>
        </a:p>
      </dsp:txBody>
      <dsp:txXfrm rot="-5400000">
        <a:off x="1" y="470195"/>
        <a:ext cx="934943" cy="400691"/>
      </dsp:txXfrm>
    </dsp:sp>
    <dsp:sp modelId="{8DD32222-7FD1-4D44-9569-8990D5FC1DE1}">
      <dsp:nvSpPr>
        <dsp:cNvPr id="0" name=""/>
        <dsp:cNvSpPr/>
      </dsp:nvSpPr>
      <dsp:spPr>
        <a:xfrm rot="5400000">
          <a:off x="4700640" y="-3762973"/>
          <a:ext cx="868162" cy="839955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3200" b="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Task: an object consists of system resources</a:t>
          </a:r>
          <a:endParaRPr lang="en-US" sz="32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934943" y="45104"/>
        <a:ext cx="8357176" cy="783402"/>
      </dsp:txXfrm>
    </dsp:sp>
    <dsp:sp modelId="{B7F0D56F-B6AA-4702-8D3C-0269DB547BC3}">
      <dsp:nvSpPr>
        <dsp:cNvPr id="0" name=""/>
        <dsp:cNvSpPr/>
      </dsp:nvSpPr>
      <dsp:spPr>
        <a:xfrm rot="5400000">
          <a:off x="-200345" y="1393012"/>
          <a:ext cx="1335634" cy="934943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Calibri" panose="020F0502020204030204" pitchFamily="34" charset="0"/>
              <a:cs typeface="Calibri" panose="020F0502020204030204" pitchFamily="34" charset="0"/>
            </a:rPr>
            <a:t>2</a:t>
          </a:r>
        </a:p>
      </dsp:txBody>
      <dsp:txXfrm rot="-5400000">
        <a:off x="1" y="1660139"/>
        <a:ext cx="934943" cy="400691"/>
      </dsp:txXfrm>
    </dsp:sp>
    <dsp:sp modelId="{3982FFF4-760C-46A3-874D-044CAA38386C}">
      <dsp:nvSpPr>
        <dsp:cNvPr id="0" name=""/>
        <dsp:cNvSpPr/>
      </dsp:nvSpPr>
      <dsp:spPr>
        <a:xfrm rot="5400000">
          <a:off x="4700640" y="-2573029"/>
          <a:ext cx="868162" cy="839955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en-US" sz="320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Thread: a single unit of execution</a:t>
          </a:r>
          <a:endParaRPr lang="en-US" sz="32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934943" y="1235048"/>
        <a:ext cx="8357176" cy="783402"/>
      </dsp:txXfrm>
    </dsp:sp>
    <dsp:sp modelId="{94C73C64-EF91-4751-93E8-BF77D0BA9E30}">
      <dsp:nvSpPr>
        <dsp:cNvPr id="0" name=""/>
        <dsp:cNvSpPr/>
      </dsp:nvSpPr>
      <dsp:spPr>
        <a:xfrm rot="5400000">
          <a:off x="-200345" y="2582956"/>
          <a:ext cx="1335634" cy="934943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Calibri" panose="020F0502020204030204" pitchFamily="34" charset="0"/>
              <a:cs typeface="Calibri" panose="020F0502020204030204" pitchFamily="34" charset="0"/>
            </a:rPr>
            <a:t>3</a:t>
          </a:r>
        </a:p>
      </dsp:txBody>
      <dsp:txXfrm rot="-5400000">
        <a:off x="1" y="2850083"/>
        <a:ext cx="934943" cy="400691"/>
      </dsp:txXfrm>
    </dsp:sp>
    <dsp:sp modelId="{1B2A29F5-F43F-4AE2-8DD8-5D4364F5D4E6}">
      <dsp:nvSpPr>
        <dsp:cNvPr id="0" name=""/>
        <dsp:cNvSpPr/>
      </dsp:nvSpPr>
      <dsp:spPr>
        <a:xfrm rot="5400000">
          <a:off x="4700640" y="-1383085"/>
          <a:ext cx="868162" cy="839955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Port: a protected message queue for communication</a:t>
          </a:r>
          <a:endParaRPr lang="en-US" sz="28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934943" y="2424992"/>
        <a:ext cx="8357176" cy="783402"/>
      </dsp:txXfrm>
    </dsp:sp>
    <dsp:sp modelId="{D13CAB40-016D-45CE-B839-86EBC52C2ABC}">
      <dsp:nvSpPr>
        <dsp:cNvPr id="0" name=""/>
        <dsp:cNvSpPr/>
      </dsp:nvSpPr>
      <dsp:spPr>
        <a:xfrm rot="5400000">
          <a:off x="-200345" y="3772900"/>
          <a:ext cx="1335634" cy="934943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Calibri" panose="020F0502020204030204" pitchFamily="34" charset="0"/>
              <a:cs typeface="Calibri" panose="020F0502020204030204" pitchFamily="34" charset="0"/>
            </a:rPr>
            <a:t>4</a:t>
          </a:r>
        </a:p>
      </dsp:txBody>
      <dsp:txXfrm rot="-5400000">
        <a:off x="1" y="4040027"/>
        <a:ext cx="934943" cy="400691"/>
      </dsp:txXfrm>
    </dsp:sp>
    <dsp:sp modelId="{B80B8648-B280-4066-A342-E0EABB8B237C}">
      <dsp:nvSpPr>
        <dsp:cNvPr id="0" name=""/>
        <dsp:cNvSpPr/>
      </dsp:nvSpPr>
      <dsp:spPr>
        <a:xfrm rot="5400000">
          <a:off x="4700640" y="-193141"/>
          <a:ext cx="868162" cy="839955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Messages: collections of typed data</a:t>
          </a:r>
          <a:endParaRPr lang="en-US" sz="28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934943" y="3614936"/>
        <a:ext cx="8357176" cy="7834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>
            <a:lvl1pPr algn="l">
              <a:defRPr sz="1100" b="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>
            <a:lvl1pPr>
              <a:defRPr sz="1100" b="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b" anchorCtr="0" compatLnSpc="1">
            <a:prstTxWarp prst="textNoShape">
              <a:avLst/>
            </a:prstTxWarp>
          </a:bodyPr>
          <a:lstStyle>
            <a:lvl1pPr algn="l">
              <a:defRPr sz="1100" b="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b" anchorCtr="0" compatLnSpc="1">
            <a:prstTxWarp prst="textNoShape">
              <a:avLst/>
            </a:prstTxWarp>
          </a:bodyPr>
          <a:lstStyle>
            <a:lvl1pPr>
              <a:defRPr sz="1100" b="0">
                <a:latin typeface="Times New Roman" charset="0"/>
              </a:defRPr>
            </a:lvl1pPr>
          </a:lstStyle>
          <a:p>
            <a:fld id="{64039693-3EF9-9243-B46C-D09A044C582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9113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jpeg>
</file>

<file path=ppt/media/image12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>
            <a:lvl1pPr algn="l">
              <a:defRPr sz="1100">
                <a:solidFill>
                  <a:schemeClr val="bg1"/>
                </a:solidFill>
                <a:latin typeface="Verdana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7347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chemeClr val="bg1"/>
                </a:solidFill>
                <a:latin typeface="Verdana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7349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7350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b" anchorCtr="0" compatLnSpc="1">
            <a:prstTxWarp prst="textNoShape">
              <a:avLst/>
            </a:prstTxWarp>
          </a:bodyPr>
          <a:lstStyle>
            <a:lvl1pPr algn="l">
              <a:defRPr sz="1100">
                <a:solidFill>
                  <a:schemeClr val="bg1"/>
                </a:solidFill>
                <a:latin typeface="Verdana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7351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b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fld id="{BA95FC9D-A361-0047-A127-CC478746A09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438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fld id="{D69666A6-51FC-9E48-90AC-0A20BB3F2D57}" type="slidenum">
              <a:rPr lang="en-US" sz="1100">
                <a:solidFill>
                  <a:schemeClr val="bg1"/>
                </a:solidFill>
              </a:rPr>
              <a:pPr/>
              <a:t>1</a:t>
            </a:fld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1638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1638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Times New Roman" charset="0"/>
                <a:ea typeface="ＭＳ Ｐゴシック" charset="0"/>
                <a:cs typeface="ＭＳ Ｐゴシック" charset="0"/>
              </a:rPr>
              <a:t>2019 Spring</a:t>
            </a:r>
          </a:p>
          <a:p>
            <a:r>
              <a:rPr lang="en-US" dirty="0">
                <a:latin typeface="Times New Roman" charset="0"/>
                <a:ea typeface="ＭＳ Ｐゴシック" charset="0"/>
                <a:cs typeface="ＭＳ Ｐゴシック" charset="0"/>
              </a:rPr>
              <a:t>10 Min: 5 </a:t>
            </a:r>
            <a:r>
              <a:rPr lang="en-US" dirty="0" err="1">
                <a:latin typeface="Times New Roman" charset="0"/>
                <a:ea typeface="ＭＳ Ｐゴシック" charset="0"/>
                <a:cs typeface="ＭＳ Ｐゴシック" charset="0"/>
              </a:rPr>
              <a:t>plicker</a:t>
            </a:r>
            <a:r>
              <a:rPr lang="en-US" dirty="0">
                <a:latin typeface="Times New Roman" charset="0"/>
                <a:ea typeface="ＭＳ Ｐゴシック" charset="0"/>
                <a:cs typeface="ＭＳ Ｐゴシック" charset="0"/>
              </a:rPr>
              <a:t> review questions</a:t>
            </a:r>
          </a:p>
          <a:p>
            <a:r>
              <a:rPr lang="en-US" dirty="0">
                <a:latin typeface="Times New Roman" charset="0"/>
                <a:ea typeface="ＭＳ Ｐゴシック" charset="0"/>
                <a:cs typeface="ＭＳ Ｐゴシック" charset="0"/>
              </a:rPr>
              <a:t>10 Min: 09a-project 2</a:t>
            </a:r>
          </a:p>
          <a:p>
            <a:r>
              <a:rPr lang="en-US">
                <a:latin typeface="Times New Roman" charset="0"/>
                <a:ea typeface="ＭＳ Ｐゴシック" charset="0"/>
                <a:cs typeface="ＭＳ Ｐゴシック" charset="0"/>
              </a:rPr>
              <a:t>30 Min: 09b0-IPC in Mach OS</a:t>
            </a:r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  <a:p>
            <a:r>
              <a:rPr lang="en-US" dirty="0">
                <a:latin typeface="Times New Roman" charset="0"/>
                <a:ea typeface="ＭＳ Ｐゴシック" charset="0"/>
                <a:cs typeface="ＭＳ Ｐゴシック" charset="0"/>
              </a:rPr>
              <a:t>See also Slides </a:t>
            </a:r>
            <a:r>
              <a:rPr lang="en-US" altLang="zh-Hans" dirty="0">
                <a:latin typeface="Times New Roman" charset="0"/>
                <a:ea typeface="ＭＳ Ｐゴシック" charset="0"/>
                <a:cs typeface="ＭＳ Ｐゴシック" charset="0"/>
              </a:rPr>
              <a:t>1</a:t>
            </a:r>
            <a:r>
              <a:rPr lang="en-US" dirty="0">
                <a:latin typeface="Times New Roman" charset="0"/>
                <a:ea typeface="ＭＳ Ｐゴシック" charset="0"/>
                <a:cs typeface="ＭＳ Ｐゴシック" charset="0"/>
              </a:rPr>
              <a:t>-5</a:t>
            </a:r>
            <a:r>
              <a:rPr lang="en-US" baseline="0" dirty="0">
                <a:latin typeface="Times New Roman" charset="0"/>
                <a:ea typeface="ＭＳ Ｐゴシック" charset="0"/>
                <a:cs typeface="ＭＳ Ｐゴシック" charset="0"/>
              </a:rPr>
              <a:t> =</a:t>
            </a:r>
            <a:r>
              <a:rPr lang="en-US" dirty="0">
                <a:latin typeface="Times New Roman" charset="0"/>
                <a:ea typeface="ＭＳ Ｐゴシック" charset="0"/>
                <a:cs typeface="ＭＳ Ｐゴシック" charset="0"/>
              </a:rPr>
              <a:t> 0</a:t>
            </a:r>
            <a:r>
              <a:rPr lang="en-US" altLang="zh-Hans" dirty="0">
                <a:latin typeface="Times New Roman" charset="0"/>
                <a:ea typeface="ＭＳ Ｐゴシック" charset="0"/>
                <a:cs typeface="ＭＳ Ｐゴシック" charset="0"/>
              </a:rPr>
              <a:t>4</a:t>
            </a:r>
            <a:r>
              <a:rPr lang="en-US" dirty="0">
                <a:latin typeface="Times New Roman" charset="0"/>
                <a:ea typeface="ＭＳ Ｐゴシック" charset="0"/>
                <a:cs typeface="ＭＳ Ｐゴシック" charset="0"/>
              </a:rPr>
              <a:t>-</a:t>
            </a:r>
            <a:r>
              <a:rPr lang="en-US" altLang="zh-Hans" dirty="0">
                <a:latin typeface="Times New Roman" charset="0"/>
                <a:ea typeface="ＭＳ Ｐゴシック" charset="0"/>
                <a:cs typeface="ＭＳ Ｐゴシック" charset="0"/>
              </a:rPr>
              <a:t>Message</a:t>
            </a:r>
            <a:r>
              <a:rPr lang="zh-Hans" altLang="en-US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Hans" dirty="0">
                <a:latin typeface="Times New Roman" charset="0"/>
                <a:ea typeface="ＭＳ Ｐゴシック" charset="0"/>
                <a:cs typeface="ＭＳ Ｐゴシック" charset="0"/>
              </a:rPr>
              <a:t>Passing</a:t>
            </a:r>
            <a:r>
              <a:rPr lang="en-US" dirty="0">
                <a:latin typeface="Times New Roman" charset="0"/>
                <a:ea typeface="ＭＳ Ｐゴシック" charset="0"/>
                <a:cs typeface="ＭＳ Ｐゴシック" charset="0"/>
              </a:rPr>
              <a:t> Systems Slides</a:t>
            </a:r>
            <a:r>
              <a:rPr lang="en-US" baseline="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20</a:t>
            </a:r>
            <a:r>
              <a:rPr lang="en-US" baseline="0" dirty="0">
                <a:latin typeface="Times New Roman" charset="0"/>
                <a:ea typeface="ＭＳ Ｐゴシック" charset="0"/>
                <a:cs typeface="ＭＳ Ｐゴシック" charset="0"/>
              </a:rPr>
              <a:t>-</a:t>
            </a:r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29</a:t>
            </a:r>
            <a:endParaRPr lang="en-US" baseline="0" dirty="0">
              <a:latin typeface="Times New Roman" charset="0"/>
              <a:ea typeface="ＭＳ Ｐゴシック" charset="0"/>
              <a:cs typeface="ＭＳ Ｐゴシック" charset="0"/>
            </a:endParaRPr>
          </a:p>
          <a:p>
            <a:endParaRPr lang="en-US" baseline="0" dirty="0">
              <a:latin typeface="Times New Roman" charset="0"/>
              <a:ea typeface="ＭＳ Ｐゴシック" charset="0"/>
              <a:cs typeface="ＭＳ Ｐゴシック" charset="0"/>
            </a:endParaRPr>
          </a:p>
          <a:p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2018</a:t>
            </a:r>
            <a:r>
              <a:rPr lang="zh-Hans" altLang="en-US" baseline="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Spring</a:t>
            </a:r>
            <a:endParaRPr lang="en-US" baseline="0" dirty="0">
              <a:latin typeface="Times New Roman" charset="0"/>
              <a:ea typeface="ＭＳ Ｐゴシック" charset="0"/>
              <a:cs typeface="ＭＳ Ｐゴシック" charset="0"/>
            </a:endParaRPr>
          </a:p>
          <a:p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50</a:t>
            </a:r>
            <a:r>
              <a:rPr lang="zh-Hans" altLang="en-US" baseline="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Minutes:</a:t>
            </a:r>
            <a:r>
              <a:rPr lang="zh-Hans" altLang="en-US" baseline="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Slides</a:t>
            </a:r>
            <a:r>
              <a:rPr lang="zh-Hans" altLang="en-US" baseline="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1-19</a:t>
            </a:r>
          </a:p>
          <a:p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Cont.</a:t>
            </a:r>
            <a:r>
              <a:rPr lang="zh-Hans" altLang="en-US" baseline="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from</a:t>
            </a:r>
            <a:r>
              <a:rPr lang="zh-Hans" altLang="en-US" baseline="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Slide</a:t>
            </a:r>
            <a:r>
              <a:rPr lang="zh-Hans" altLang="en-US" baseline="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Hans" baseline="0" dirty="0">
                <a:latin typeface="Times New Roman" charset="0"/>
                <a:ea typeface="ＭＳ Ｐゴシック" charset="0"/>
                <a:cs typeface="ＭＳ Ｐゴシック" charset="0"/>
              </a:rPr>
              <a:t>20</a:t>
            </a:r>
            <a:endParaRPr lang="en-US" baseline="0" dirty="0">
              <a:latin typeface="Times New Roman" charset="0"/>
              <a:ea typeface="ＭＳ Ｐゴシック" charset="0"/>
              <a:cs typeface="ＭＳ Ｐゴシック" charset="0"/>
            </a:endParaRPr>
          </a:p>
          <a:p>
            <a:endParaRPr lang="en-US" baseline="0" dirty="0">
              <a:latin typeface="Times New Roman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5838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4D157789-58D7-9245-A32E-48B6FB66B9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04E9AD74-4763-0447-8876-5ADC9A78C0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03244D"/>
                </a:solidFill>
                <a:latin typeface="Calibri" charset="0"/>
              </a:rPr>
              <a:t>See also </a:t>
            </a:r>
            <a:r>
              <a:rPr lang="en-US" sz="1200" b="0">
                <a:solidFill>
                  <a:srgbClr val="03244D"/>
                </a:solidFill>
                <a:latin typeface="Calibri" charset="0"/>
              </a:rPr>
              <a:t>Ex 7 </a:t>
            </a:r>
            <a:r>
              <a:rPr lang="en-US" sz="1200" b="0" dirty="0">
                <a:solidFill>
                  <a:srgbClr val="03244D"/>
                </a:solidFill>
                <a:latin typeface="Calibri" charset="0"/>
              </a:rPr>
              <a:t>in 08-POSIX Shared Memory-Handout</a:t>
            </a:r>
          </a:p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081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979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24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>
            <a:extLst>
              <a:ext uri="{FF2B5EF4-FFF2-40B4-BE49-F238E27FC236}">
                <a16:creationId xmlns:a16="http://schemas.microsoft.com/office/drawing/2014/main" id="{3F70AA7F-072C-2D43-AEC4-2A51D65F389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3" name="Rectangle 3">
            <a:extLst>
              <a:ext uri="{FF2B5EF4-FFF2-40B4-BE49-F238E27FC236}">
                <a16:creationId xmlns:a16="http://schemas.microsoft.com/office/drawing/2014/main" id="{9F8C485E-53B0-934C-B435-BA7D0C0F5C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8923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224B6B57-7BA4-4DE1-A618-CA00C332A9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A3246955-5243-47B5-B422-9E69973F31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latin typeface="Times New Roman" panose="02020603050405020304" pitchFamily="18" charset="0"/>
              </a:rPr>
              <a:t>Cont. ch3.ppt, slide 44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1916354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Reference: http://man7.org/</a:t>
            </a:r>
            <a:r>
              <a:rPr lang="en-US" dirty="0" err="1"/>
              <a:t>linux</a:t>
            </a:r>
            <a:r>
              <a:rPr lang="en-US" dirty="0"/>
              <a:t>/man-pages/man2/mmap.2.html</a:t>
            </a:r>
          </a:p>
          <a:p>
            <a:endParaRPr lang="en-US" dirty="0"/>
          </a:p>
          <a:p>
            <a:r>
              <a:rPr lang="en-US" sz="1200" b="1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mmap</a:t>
            </a:r>
            <a:r>
              <a:rPr lang="en-US" dirty="0"/>
              <a:t>() creates a new mapping in the virtual address space of </a:t>
            </a:r>
            <a:r>
              <a:rPr lang="en-US" dirty="0" err="1"/>
              <a:t>thecalling</a:t>
            </a:r>
            <a:r>
              <a:rPr lang="en-US" dirty="0"/>
              <a:t> </a:t>
            </a:r>
            <a:r>
              <a:rPr lang="en-US" dirty="0" err="1"/>
              <a:t>process.The</a:t>
            </a:r>
            <a:r>
              <a:rPr lang="en-US" dirty="0"/>
              <a:t> starting address for the new mapping </a:t>
            </a:r>
            <a:r>
              <a:rPr lang="en-US" dirty="0" err="1"/>
              <a:t>isspecified</a:t>
            </a:r>
            <a:r>
              <a:rPr lang="en-US" dirty="0"/>
              <a:t> </a:t>
            </a:r>
            <a:r>
              <a:rPr lang="en-US" dirty="0" err="1"/>
              <a:t>in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addr</a:t>
            </a:r>
            <a:r>
              <a:rPr lang="en-US" dirty="0" err="1"/>
              <a:t>.The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length</a:t>
            </a:r>
            <a:r>
              <a:rPr lang="en-US" dirty="0" err="1"/>
              <a:t>argument</a:t>
            </a:r>
            <a:r>
              <a:rPr lang="en-US" dirty="0"/>
              <a:t> specifies the length of </a:t>
            </a:r>
            <a:r>
              <a:rPr lang="en-US" dirty="0" err="1"/>
              <a:t>themapping</a:t>
            </a:r>
            <a:r>
              <a:rPr lang="en-US" dirty="0"/>
              <a:t> (which must be greater than 0).</a:t>
            </a:r>
            <a:r>
              <a:rPr lang="en-US" dirty="0" err="1"/>
              <a:t>If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addr</a:t>
            </a:r>
            <a:r>
              <a:rPr lang="en-US" dirty="0" err="1"/>
              <a:t>is</a:t>
            </a:r>
            <a:r>
              <a:rPr lang="en-US" dirty="0"/>
              <a:t> NULL, then the kernel chooses the address at which </a:t>
            </a:r>
            <a:r>
              <a:rPr lang="en-US" dirty="0" err="1"/>
              <a:t>tocreate</a:t>
            </a:r>
            <a:r>
              <a:rPr lang="en-US" dirty="0"/>
              <a:t> the mapping; this is the most portable method of creating anew </a:t>
            </a:r>
            <a:r>
              <a:rPr lang="en-US" dirty="0" err="1"/>
              <a:t>mapping.If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addr</a:t>
            </a:r>
            <a:r>
              <a:rPr lang="en-US" dirty="0" err="1"/>
              <a:t>is</a:t>
            </a:r>
            <a:r>
              <a:rPr lang="en-US" dirty="0"/>
              <a:t> not NULL, then the kernel takes it as a </a:t>
            </a:r>
            <a:r>
              <a:rPr lang="en-US" dirty="0" err="1"/>
              <a:t>hintabout</a:t>
            </a:r>
            <a:r>
              <a:rPr lang="en-US" dirty="0"/>
              <a:t> where to place the mapping; on Linux, the mapping will </a:t>
            </a:r>
            <a:r>
              <a:rPr lang="en-US" dirty="0" err="1"/>
              <a:t>becreated</a:t>
            </a:r>
            <a:r>
              <a:rPr lang="en-US" dirty="0"/>
              <a:t> at a nearby page </a:t>
            </a:r>
            <a:r>
              <a:rPr lang="en-US" dirty="0" err="1"/>
              <a:t>boundary.The</a:t>
            </a:r>
            <a:r>
              <a:rPr lang="en-US" dirty="0"/>
              <a:t> address of the new mapping </a:t>
            </a:r>
            <a:r>
              <a:rPr lang="en-US" dirty="0" err="1"/>
              <a:t>isreturned</a:t>
            </a:r>
            <a:r>
              <a:rPr lang="en-US" dirty="0"/>
              <a:t> as the result of the call.</a:t>
            </a:r>
          </a:p>
          <a:p>
            <a:endParaRPr lang="en-US" dirty="0"/>
          </a:p>
          <a:p>
            <a:r>
              <a:rPr lang="en-US" dirty="0" err="1"/>
              <a:t>ptr</a:t>
            </a:r>
            <a:r>
              <a:rPr lang="en-US" dirty="0"/>
              <a:t> refers to memory resource in the process, </a:t>
            </a:r>
            <a:r>
              <a:rPr lang="en-US" dirty="0" err="1"/>
              <a:t>fd</a:t>
            </a:r>
            <a:r>
              <a:rPr lang="en-US" dirty="0"/>
              <a:t> is the </a:t>
            </a:r>
            <a:r>
              <a:rPr lang="en-US" dirty="0" err="1"/>
              <a:t>shm</a:t>
            </a:r>
            <a:r>
              <a:rPr lang="en-US" dirty="0"/>
              <a:t> object.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352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5D7AE9ED-4593-43C5-B29C-7C3C30F0D17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11C0CAD-46CE-4C58-9064-83D9DBB218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Overview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Times New Roman" pitchFamily="-65" charset="0"/>
              <a:ea typeface="ＭＳ Ｐゴシック" pitchFamily="-65" charset="-128"/>
              <a:cs typeface="ＭＳ Ｐゴシック" pitchFamily="-65" charset="-128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Times New Roman" pitchFamily="-65" charset="0"/>
              <a:ea typeface="ＭＳ Ｐゴシック" pitchFamily="-65" charset="-128"/>
              <a:cs typeface="ＭＳ Ｐゴシック" pitchFamily="-65" charset="-128"/>
            </a:endParaRPr>
          </a:p>
          <a:p>
            <a:pPr>
              <a:lnSpc>
                <a:spcPct val="90000"/>
              </a:lnSpc>
            </a:pPr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87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dirty="0">
                <a:solidFill>
                  <a:srgbClr val="03244D"/>
                </a:solidFill>
                <a:latin typeface="Calibri" charset="0"/>
              </a:rPr>
              <a:t>See also Ex 6 in 08-POSIX Shared Memory-Handout</a:t>
            </a:r>
          </a:p>
          <a:p>
            <a:endParaRPr lang="en-US" sz="1200" b="0" dirty="0">
              <a:solidFill>
                <a:srgbClr val="03244D"/>
              </a:solidFill>
              <a:latin typeface="Calibri" charset="0"/>
            </a:endParaRPr>
          </a:p>
          <a:p>
            <a:r>
              <a:rPr lang="en-US" sz="1200" b="0" dirty="0">
                <a:solidFill>
                  <a:srgbClr val="03244D"/>
                </a:solidFill>
                <a:latin typeface="Calibri" charset="0"/>
              </a:rPr>
              <a:t>Reference: http://man7.org/</a:t>
            </a:r>
            <a:r>
              <a:rPr lang="en-US" sz="1200" b="0" dirty="0" err="1">
                <a:solidFill>
                  <a:srgbClr val="03244D"/>
                </a:solidFill>
                <a:latin typeface="Calibri" charset="0"/>
              </a:rPr>
              <a:t>linux</a:t>
            </a:r>
            <a:r>
              <a:rPr lang="en-US" sz="1200" b="0" dirty="0">
                <a:solidFill>
                  <a:srgbClr val="03244D"/>
                </a:solidFill>
                <a:latin typeface="Calibri" charset="0"/>
              </a:rPr>
              <a:t>/man-pages/man7/shm_overview.7.html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14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System calls are made by messages.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Two special mailboxes: kernel mailbox and notify mailbox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From shared files to shared memory.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Times New Roman" pitchFamily="-65" charset="0"/>
              <a:ea typeface="ＭＳ Ｐゴシック" pitchFamily="-65" charset="-128"/>
              <a:cs typeface="ＭＳ Ｐゴシック" pitchFamily="-65" charset="-128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What is Mach system? (From MUCK to MACH)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Mach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 (/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mʌk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/) is a kernel developed at Carnegie Mellon University to support operating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system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 research, primarily distributed and parallel computing.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Mach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 is often mentioned as one of the earliest examples of a microkernel.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Times New Roman" pitchFamily="-65" charset="0"/>
              <a:ea typeface="ＭＳ Ｐゴシック" pitchFamily="-65" charset="-128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Original author(s)Carnegie Mellon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UniversityInitial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 release 1985; 33 years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agoStable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 release3.0 / 1994; 24 years ago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Reference: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en.wikipedia.org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/wiki/Mach_%28kernel%29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Times New Roman" pitchFamily="-65" charset="0"/>
              <a:ea typeface="ＭＳ Ｐゴシック" pitchFamily="-65" charset="-128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Name: Mach's name Mach evolved in 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euphemization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 spiral: While the developers, once during the naming phase, had to bike to lunch through rainy Pittsburgh's mud puddles,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Tevanian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 joked the word muck could serve as a backronym for their Multi-User [or Multiprocessor Universal] Communication Kernel. Italian CMU engineer Dario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Giuselater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 asked project leader Rick Rashid about the project's current title and received "MUCK" as the answer, though not spelled out but just pronounced as IPA: [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mʌk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] which he, according to the Italian alphabet, wrote as Mach. Rashid liked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Giuse's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</a:rPr>
              <a:t> spelling "Mach" so much that it prevailed.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Times New Roman" pitchFamily="-65" charset="0"/>
              <a:ea typeface="ＭＳ Ｐゴシック" pitchFamily="-65" charset="-128"/>
            </a:endParaRPr>
          </a:p>
          <a:p>
            <a:r>
              <a:rPr lang="en-US" altLang="en-US" dirty="0"/>
              <a:t>Even system calls are messages</a:t>
            </a:r>
          </a:p>
          <a:p>
            <a:endParaRPr lang="en-US" dirty="0"/>
          </a:p>
          <a:p>
            <a:r>
              <a:rPr lang="en-US" dirty="0"/>
              <a:t>Reference: https://</a:t>
            </a:r>
            <a:r>
              <a:rPr lang="en-US" dirty="0" err="1"/>
              <a:t>www.slideshare.net</a:t>
            </a:r>
            <a:r>
              <a:rPr lang="en-US" dirty="0"/>
              <a:t>/</a:t>
            </a:r>
            <a:r>
              <a:rPr lang="en-US" dirty="0" err="1"/>
              <a:t>Hem_Dutt</a:t>
            </a:r>
            <a:r>
              <a:rPr lang="en-US" dirty="0"/>
              <a:t>/</a:t>
            </a:r>
            <a:r>
              <a:rPr lang="en-US" dirty="0" err="1"/>
              <a:t>ipc</a:t>
            </a:r>
            <a:r>
              <a:rPr lang="en-US" dirty="0"/>
              <a:t>-on-mac-</a:t>
            </a:r>
            <a:r>
              <a:rPr lang="en-US" dirty="0" err="1"/>
              <a:t>osx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746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5D7AE9ED-4593-43C5-B29C-7C3C30F0D17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11C0CAD-46CE-4C58-9064-83D9DBB218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Question: Which concept is related to IPC?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Times New Roman" pitchFamily="-65" charset="0"/>
              <a:ea typeface="ＭＳ Ｐゴシック" pitchFamily="-65" charset="-128"/>
              <a:cs typeface="ＭＳ Ｐゴシック" pitchFamily="-65" charset="-128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a "task" is an object consisting of a set of system resources that enable "threads" to run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a "thread" is a single unit of execution, exists within a context of a task and shares the task's resources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a "port" is a protected message queue for communication between tasks; tasks own send rights and receive rights to each port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itchFamily="-65" charset="0"/>
                <a:ea typeface="ＭＳ Ｐゴシック" pitchFamily="-65" charset="-128"/>
                <a:cs typeface="ＭＳ Ｐゴシック" pitchFamily="-65" charset="-128"/>
              </a:rPr>
              <a:t>"messages" are collections of typed data objects, they can only be sent to ports—not specifically tasks or threads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Times New Roman" pitchFamily="-65" charset="0"/>
              <a:ea typeface="ＭＳ Ｐゴシック" pitchFamily="-65" charset="-128"/>
              <a:cs typeface="ＭＳ Ｐゴシック" pitchFamily="-65" charset="-128"/>
            </a:endParaRPr>
          </a:p>
          <a:p>
            <a:pPr>
              <a:lnSpc>
                <a:spcPct val="90000"/>
              </a:lnSpc>
            </a:pPr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979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propose at least two out of three system calls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559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Reference: http://</a:t>
            </a:r>
            <a:r>
              <a:rPr lang="en-US" dirty="0" err="1"/>
              <a:t>www.nongnu.org</a:t>
            </a:r>
            <a:r>
              <a:rPr lang="en-US" dirty="0"/>
              <a:t>/</a:t>
            </a:r>
            <a:r>
              <a:rPr lang="en-US" dirty="0" err="1"/>
              <a:t>hurdextras</a:t>
            </a:r>
            <a:r>
              <a:rPr lang="en-US" dirty="0"/>
              <a:t>/</a:t>
            </a:r>
            <a:r>
              <a:rPr lang="en-US" dirty="0" err="1"/>
              <a:t>ipc_guide</a:t>
            </a:r>
            <a:r>
              <a:rPr lang="en-US" dirty="0"/>
              <a:t>/</a:t>
            </a:r>
            <a:r>
              <a:rPr lang="en-US" dirty="0" err="1"/>
              <a:t>mach_ipc_basic_concepts.html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Mailboxes - needed for communication - are created via </a:t>
            </a:r>
            <a:r>
              <a:rPr lang="en-US" sz="1200" b="0" dirty="0" err="1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port_allocate</a:t>
            </a:r>
            <a:r>
              <a:rPr lang="en-US" sz="12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().</a:t>
            </a:r>
            <a:endParaRPr lang="en-US" sz="1200" b="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6946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Reference: http://</a:t>
            </a:r>
            <a:r>
              <a:rPr lang="en-US" dirty="0" err="1"/>
              <a:t>www.nongnu.org</a:t>
            </a:r>
            <a:r>
              <a:rPr lang="en-US" dirty="0"/>
              <a:t>/</a:t>
            </a:r>
            <a:r>
              <a:rPr lang="en-US" dirty="0" err="1"/>
              <a:t>hurdextras</a:t>
            </a:r>
            <a:r>
              <a:rPr lang="en-US" dirty="0"/>
              <a:t>/</a:t>
            </a:r>
            <a:r>
              <a:rPr lang="en-US" dirty="0" err="1"/>
              <a:t>ipc_guide</a:t>
            </a:r>
            <a:r>
              <a:rPr lang="en-US" dirty="0"/>
              <a:t>/</a:t>
            </a:r>
            <a:r>
              <a:rPr lang="en-US" dirty="0" err="1"/>
              <a:t>mach_ipc_basic_concepts.html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Mailboxes - needed for communication - are created via </a:t>
            </a:r>
            <a:r>
              <a:rPr lang="en-US" sz="1200" b="0" dirty="0" err="1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port_allocate</a:t>
            </a:r>
            <a:r>
              <a:rPr lang="en-US" sz="12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().</a:t>
            </a:r>
            <a:endParaRPr lang="en-US" sz="1200" b="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057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65409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2757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152400"/>
            <a:ext cx="289560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52400"/>
            <a:ext cx="848360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8283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3244D"/>
                </a:solidFill>
              </a:defRPr>
            </a:lvl1pPr>
            <a:lvl2pPr>
              <a:defRPr>
                <a:solidFill>
                  <a:srgbClr val="03244D"/>
                </a:solidFill>
              </a:defRPr>
            </a:lvl2pPr>
            <a:lvl3pPr>
              <a:defRPr>
                <a:solidFill>
                  <a:srgbClr val="03244D"/>
                </a:solidFill>
              </a:defRPr>
            </a:lvl3pPr>
            <a:lvl4pPr>
              <a:defRPr>
                <a:solidFill>
                  <a:srgbClr val="03244D"/>
                </a:solidFill>
              </a:defRPr>
            </a:lvl4pPr>
            <a:lvl5pPr>
              <a:defRPr>
                <a:solidFill>
                  <a:srgbClr val="03244D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45871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3381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5689600" cy="5410200"/>
          </a:xfrm>
        </p:spPr>
        <p:txBody>
          <a:bodyPr/>
          <a:lstStyle>
            <a:lvl1pPr>
              <a:defRPr sz="2800">
                <a:solidFill>
                  <a:srgbClr val="03244D"/>
                </a:solidFill>
              </a:defRPr>
            </a:lvl1pPr>
            <a:lvl2pPr>
              <a:defRPr sz="2400">
                <a:solidFill>
                  <a:srgbClr val="03244D"/>
                </a:solidFill>
              </a:defRPr>
            </a:lvl2pPr>
            <a:lvl3pPr>
              <a:defRPr sz="2000">
                <a:solidFill>
                  <a:srgbClr val="03244D"/>
                </a:solidFill>
              </a:defRPr>
            </a:lvl3pPr>
            <a:lvl4pPr>
              <a:defRPr sz="1800">
                <a:solidFill>
                  <a:srgbClr val="03244D"/>
                </a:solidFill>
              </a:defRPr>
            </a:lvl4pPr>
            <a:lvl5pPr>
              <a:defRPr sz="1800">
                <a:solidFill>
                  <a:srgbClr val="03244D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066800"/>
            <a:ext cx="5689600" cy="5410200"/>
          </a:xfrm>
        </p:spPr>
        <p:txBody>
          <a:bodyPr/>
          <a:lstStyle>
            <a:lvl1pPr>
              <a:defRPr sz="2800">
                <a:solidFill>
                  <a:srgbClr val="03244D"/>
                </a:solidFill>
              </a:defRPr>
            </a:lvl1pPr>
            <a:lvl2pPr>
              <a:defRPr sz="2400">
                <a:solidFill>
                  <a:srgbClr val="03244D"/>
                </a:solidFill>
              </a:defRPr>
            </a:lvl2pPr>
            <a:lvl3pPr>
              <a:defRPr sz="2000">
                <a:solidFill>
                  <a:srgbClr val="03244D"/>
                </a:solidFill>
              </a:defRPr>
            </a:lvl3pPr>
            <a:lvl4pPr>
              <a:defRPr sz="1800">
                <a:solidFill>
                  <a:srgbClr val="03244D"/>
                </a:solidFill>
              </a:defRPr>
            </a:lvl4pPr>
            <a:lvl5pPr>
              <a:defRPr sz="1800">
                <a:solidFill>
                  <a:srgbClr val="03244D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1891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3244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>
                <a:solidFill>
                  <a:srgbClr val="03244D"/>
                </a:solidFill>
              </a:defRPr>
            </a:lvl1pPr>
            <a:lvl2pPr>
              <a:defRPr sz="2000">
                <a:solidFill>
                  <a:srgbClr val="03244D"/>
                </a:solidFill>
              </a:defRPr>
            </a:lvl2pPr>
            <a:lvl3pPr>
              <a:defRPr sz="1800">
                <a:solidFill>
                  <a:srgbClr val="03244D"/>
                </a:solidFill>
              </a:defRPr>
            </a:lvl3pPr>
            <a:lvl4pPr>
              <a:defRPr sz="1600">
                <a:solidFill>
                  <a:srgbClr val="03244D"/>
                </a:solidFill>
              </a:defRPr>
            </a:lvl4pPr>
            <a:lvl5pPr>
              <a:defRPr sz="1600">
                <a:solidFill>
                  <a:srgbClr val="03244D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3244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rgbClr val="03244D"/>
                </a:solidFill>
              </a:defRPr>
            </a:lvl1pPr>
            <a:lvl2pPr>
              <a:defRPr sz="2000">
                <a:solidFill>
                  <a:srgbClr val="03244D"/>
                </a:solidFill>
              </a:defRPr>
            </a:lvl2pPr>
            <a:lvl3pPr>
              <a:defRPr sz="1800">
                <a:solidFill>
                  <a:srgbClr val="03244D"/>
                </a:solidFill>
              </a:defRPr>
            </a:lvl3pPr>
            <a:lvl4pPr>
              <a:defRPr sz="1600">
                <a:solidFill>
                  <a:srgbClr val="03244D"/>
                </a:solidFill>
              </a:defRPr>
            </a:lvl4pPr>
            <a:lvl5pPr>
              <a:defRPr sz="1600">
                <a:solidFill>
                  <a:srgbClr val="03244D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66993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1607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725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rgbClr val="03244D"/>
                </a:solidFill>
              </a:defRPr>
            </a:lvl1pPr>
            <a:lvl2pPr>
              <a:defRPr sz="2800">
                <a:solidFill>
                  <a:srgbClr val="03244D"/>
                </a:solidFill>
              </a:defRPr>
            </a:lvl2pPr>
            <a:lvl3pPr>
              <a:defRPr sz="2400">
                <a:solidFill>
                  <a:srgbClr val="03244D"/>
                </a:solidFill>
              </a:defRPr>
            </a:lvl3pPr>
            <a:lvl4pPr>
              <a:defRPr sz="2000">
                <a:solidFill>
                  <a:srgbClr val="03244D"/>
                </a:solidFill>
              </a:defRPr>
            </a:lvl4pPr>
            <a:lvl5pPr>
              <a:defRPr sz="2000">
                <a:solidFill>
                  <a:srgbClr val="03244D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0476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rgbClr val="03244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852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381000"/>
            <a:ext cx="11582400" cy="838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247776"/>
            <a:ext cx="11582400" cy="522922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0" y="6477000"/>
            <a:ext cx="12192000" cy="381000"/>
          </a:xfrm>
          <a:prstGeom prst="rect">
            <a:avLst/>
          </a:prstGeom>
          <a:solidFill>
            <a:srgbClr val="0033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r>
              <a:rPr lang="en-US" sz="1000" dirty="0">
                <a:solidFill>
                  <a:schemeClr val="bg1"/>
                </a:solidFill>
              </a:rPr>
              <a:t>COMP7500 Advanced Operating Systems - </a:t>
            </a:r>
            <a:fld id="{9C7CF1EC-0219-8349-AAE4-AC62B66AA0BE}" type="slidenum">
              <a:rPr lang="en-US" sz="1000" smtClean="0">
                <a:solidFill>
                  <a:schemeClr val="bg1"/>
                </a:solidFill>
              </a:rPr>
              <a:pPr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0" y="0"/>
            <a:ext cx="12192000" cy="152400"/>
          </a:xfrm>
          <a:prstGeom prst="rect">
            <a:avLst/>
          </a:prstGeom>
          <a:solidFill>
            <a:srgbClr val="0033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2400">
              <a:latin typeface="Verdana" pitchFamily="-112" charset="0"/>
              <a:ea typeface="+mn-ea"/>
              <a:cs typeface="+mn-cs"/>
            </a:endParaRPr>
          </a:p>
        </p:txBody>
      </p:sp>
      <p:pic>
        <p:nvPicPr>
          <p:cNvPr id="1030" name="Picture 13" descr="cse_logo_blue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505576"/>
            <a:ext cx="57150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Image result for auburn university college of engineering">
            <a:extLst>
              <a:ext uri="{FF2B5EF4-FFF2-40B4-BE49-F238E27FC236}">
                <a16:creationId xmlns:a16="http://schemas.microsoft.com/office/drawing/2014/main" id="{505A58AC-2344-4FB3-94E3-796BC04C2BA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731" y="5264077"/>
            <a:ext cx="1455506" cy="1212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libri" charset="0"/>
          <a:ea typeface="Calibri" charset="0"/>
          <a:cs typeface="Calibri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 charset="0"/>
          <a:ea typeface="Calibri" charset="0"/>
          <a:cs typeface="Calibri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 charset="0"/>
          <a:ea typeface="Calibri" charset="0"/>
          <a:cs typeface="Calibri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charset="0"/>
          <a:ea typeface="Calibri" charset="0"/>
          <a:cs typeface="Calibri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charset="0"/>
          <a:ea typeface="Calibri" charset="0"/>
          <a:cs typeface="Calibri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800600" y="304800"/>
            <a:ext cx="7086600" cy="1743075"/>
          </a:xfrm>
        </p:spPr>
        <p:txBody>
          <a:bodyPr/>
          <a:lstStyle/>
          <a:p>
            <a:r>
              <a:rPr lang="en-US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  <a:t>COMP7500</a:t>
            </a:r>
            <a:r>
              <a:rPr lang="en-US" altLang="zh-Hans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  <a:t>/7506</a:t>
            </a:r>
            <a:r>
              <a:rPr lang="en-US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br>
              <a:rPr lang="en-US" dirty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dirty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  <a:t>Advanced Operating Systems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584767" y="4191000"/>
            <a:ext cx="5907881" cy="1981200"/>
          </a:xfrm>
          <a:noFill/>
        </p:spPr>
        <p:txBody>
          <a:bodyPr/>
          <a:lstStyle/>
          <a:p>
            <a:pPr>
              <a:spcBef>
                <a:spcPct val="50000"/>
              </a:spcBef>
            </a:pPr>
            <a:r>
              <a:rPr lang="en-US" altLang="zh-CN" b="1" dirty="0">
                <a:solidFill>
                  <a:srgbClr val="03244D"/>
                </a:solidFill>
                <a:latin typeface="Calibri" pitchFamily="34" charset="0"/>
                <a:ea typeface="SimSun" pitchFamily="2" charset="-122"/>
              </a:rPr>
              <a:t>Dr. Xiao Qin</a:t>
            </a:r>
          </a:p>
          <a:p>
            <a:pPr>
              <a:spcBef>
                <a:spcPct val="50000"/>
              </a:spcBef>
            </a:pPr>
            <a: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  <a:t>Auburn University</a:t>
            </a:r>
            <a:b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</a:br>
            <a: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  <a:t>http://www.eng.auburn.edu/~xqin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  <a:t>xqin@auburn.edu</a:t>
            </a:r>
            <a:endParaRPr lang="en-US" sz="2400" dirty="0">
              <a:solidFill>
                <a:srgbClr val="03244D"/>
              </a:solidFill>
            </a:endParaRPr>
          </a:p>
        </p:txBody>
      </p:sp>
      <p:pic>
        <p:nvPicPr>
          <p:cNvPr id="15364" name="Picture 8" descr="SGCOE V 158 28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676401"/>
            <a:ext cx="3810000" cy="307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704BCC92-66D4-40D6-BBFE-A3DDF3E50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2219325"/>
            <a:ext cx="6858000" cy="17430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r>
              <a:rPr lang="en-US" sz="3600" b="0" kern="0" dirty="0">
                <a:solidFill>
                  <a:srgbClr val="03244D"/>
                </a:solidFill>
              </a:rPr>
              <a:t>Examples of IPC Systems:</a:t>
            </a:r>
          </a:p>
          <a:p>
            <a:r>
              <a:rPr lang="en-US" sz="3600" b="0" kern="0" dirty="0">
                <a:solidFill>
                  <a:srgbClr val="03244D"/>
                </a:solidFill>
              </a:rPr>
              <a:t>IPC in the Mach 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87EF-8277-BB40-AA29-6E2E3B78A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Mailboxes in Mach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B60C76-DD65-5242-B137-3676EB256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828800"/>
            <a:ext cx="7374128" cy="43434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998F464-5CE5-0C4F-BBAA-36C635EC359E}"/>
              </a:ext>
            </a:extLst>
          </p:cNvPr>
          <p:cNvSpPr/>
          <p:nvPr/>
        </p:nvSpPr>
        <p:spPr>
          <a:xfrm>
            <a:off x="762000" y="990600"/>
            <a:ext cx="5410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en-US" sz="3200" b="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49B265-DA28-2541-84DA-26BA9B1CC0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371600"/>
            <a:ext cx="4572000" cy="1077218"/>
          </a:xfrm>
          <a:prstGeom prst="rect">
            <a:avLst/>
          </a:prstGeom>
          <a:solidFill>
            <a:srgbClr val="F68026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9pPr>
          </a:lstStyle>
          <a:p>
            <a:pPr algn="ctr"/>
            <a:r>
              <a:rPr lang="en-US" sz="32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Mailboxes: Created via </a:t>
            </a:r>
            <a:r>
              <a:rPr lang="en-US" sz="3200" b="0" dirty="0" err="1">
                <a:solidFill>
                  <a:srgbClr val="03244D"/>
                </a:solidFill>
                <a:latin typeface="Courier New" panose="02070309020205020404" pitchFamily="49" charset="0"/>
                <a:ea typeface="MS PGothic" charset="0"/>
                <a:cs typeface="Courier New" panose="02070309020205020404" pitchFamily="49" charset="0"/>
              </a:rPr>
              <a:t>port_allocate</a:t>
            </a:r>
            <a:r>
              <a:rPr lang="en-US" sz="3200" b="0" dirty="0">
                <a:solidFill>
                  <a:srgbClr val="03244D"/>
                </a:solidFill>
                <a:latin typeface="Courier New" panose="02070309020205020404" pitchFamily="49" charset="0"/>
                <a:ea typeface="MS PGothic" charset="0"/>
                <a:cs typeface="Courier New" panose="02070309020205020404" pitchFamily="49" charset="0"/>
              </a:rPr>
              <a:t>()</a:t>
            </a:r>
            <a:r>
              <a:rPr lang="en-US" sz="32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.</a:t>
            </a:r>
            <a:endParaRPr lang="en-US" sz="3200" b="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92AE9A-6EAE-A044-AD5C-7D510026189B}"/>
              </a:ext>
            </a:extLst>
          </p:cNvPr>
          <p:cNvSpPr txBox="1">
            <a:spLocks/>
          </p:cNvSpPr>
          <p:nvPr/>
        </p:nvSpPr>
        <p:spPr bwMode="auto">
          <a:xfrm>
            <a:off x="7569820" y="988741"/>
            <a:ext cx="4495800" cy="1371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 algn="l"/>
            <a:r>
              <a:rPr lang="en-US" sz="2800" kern="0" dirty="0">
                <a:solidFill>
                  <a:srgbClr val="DD550C"/>
                </a:solidFill>
              </a:rPr>
              <a:t>Design Question: </a:t>
            </a:r>
            <a:r>
              <a:rPr lang="en-US" sz="2800" kern="0" dirty="0"/>
              <a:t>What is the most important system call for this data structure?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8159A4-ADE1-BD43-86AC-9FEE04FA6EE5}"/>
              </a:ext>
            </a:extLst>
          </p:cNvPr>
          <p:cNvSpPr txBox="1">
            <a:spLocks/>
          </p:cNvSpPr>
          <p:nvPr/>
        </p:nvSpPr>
        <p:spPr bwMode="auto">
          <a:xfrm>
            <a:off x="7620000" y="2286000"/>
            <a:ext cx="4495800" cy="1371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 algn="l"/>
            <a:r>
              <a:rPr lang="en-US" sz="2800" kern="0" dirty="0">
                <a:solidFill>
                  <a:srgbClr val="DD550C"/>
                </a:solidFill>
              </a:rPr>
              <a:t>Design Question: </a:t>
            </a:r>
            <a:r>
              <a:rPr lang="en-US" sz="2800" kern="0" dirty="0"/>
              <a:t>What is the maximum size of a message queue?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58A31E-5AF1-0B4A-BA3E-32428BD166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54606" y="3308526"/>
            <a:ext cx="2710292" cy="584775"/>
          </a:xfrm>
          <a:prstGeom prst="rect">
            <a:avLst/>
          </a:prstGeom>
          <a:solidFill>
            <a:srgbClr val="F68026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9pPr>
          </a:lstStyle>
          <a:p>
            <a:pPr algn="ctr"/>
            <a:r>
              <a:rPr lang="en-US" sz="32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Default Size: 8</a:t>
            </a:r>
            <a:endParaRPr lang="en-US" sz="3200" b="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01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/>
      <p:bldP spid="6" grpId="1"/>
      <p:bldP spid="7" grpId="0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87EF-8277-BB40-AA29-6E2E3B78A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Messages in Mailboxes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98F464-5CE5-0C4F-BBAA-36C635EC359E}"/>
              </a:ext>
            </a:extLst>
          </p:cNvPr>
          <p:cNvSpPr/>
          <p:nvPr/>
        </p:nvSpPr>
        <p:spPr>
          <a:xfrm>
            <a:off x="762000" y="990600"/>
            <a:ext cx="5410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en-US" sz="3200" b="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49B265-DA28-2541-84DA-26BA9B1CC0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3429000"/>
            <a:ext cx="6324600" cy="1569660"/>
          </a:xfrm>
          <a:prstGeom prst="rect">
            <a:avLst/>
          </a:prstGeom>
          <a:solidFill>
            <a:srgbClr val="F68026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9pPr>
          </a:lstStyle>
          <a:p>
            <a:pPr algn="l"/>
            <a:r>
              <a:rPr lang="en-US" sz="32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	(1) Fixed message head. </a:t>
            </a:r>
          </a:p>
          <a:p>
            <a:pPr algn="l"/>
            <a:r>
              <a:rPr lang="en-US" sz="32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	(2) A variable-length data portion (</a:t>
            </a:r>
            <a:r>
              <a:rPr lang="en-US" sz="3200" b="0" dirty="0">
                <a:solidFill>
                  <a:srgbClr val="DD550C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typed data items</a:t>
            </a:r>
            <a:r>
              <a:rPr lang="en-US" sz="32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).</a:t>
            </a:r>
            <a:endParaRPr lang="en-US" sz="3200" b="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92AE9A-6EAE-A044-AD5C-7D510026189B}"/>
              </a:ext>
            </a:extLst>
          </p:cNvPr>
          <p:cNvSpPr txBox="1">
            <a:spLocks/>
          </p:cNvSpPr>
          <p:nvPr/>
        </p:nvSpPr>
        <p:spPr bwMode="auto">
          <a:xfrm>
            <a:off x="787090" y="1409700"/>
            <a:ext cx="10770220" cy="1371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 algn="l"/>
            <a:r>
              <a:rPr lang="en-US" sz="3200" kern="0" dirty="0">
                <a:solidFill>
                  <a:srgbClr val="DD550C"/>
                </a:solidFill>
              </a:rPr>
              <a:t>Design Question: </a:t>
            </a:r>
            <a:r>
              <a:rPr lang="en-US" sz="3200" kern="0" dirty="0"/>
              <a:t>Can you design the format of messages? </a:t>
            </a:r>
          </a:p>
        </p:txBody>
      </p:sp>
    </p:spTree>
    <p:extLst>
      <p:ext uri="{BB962C8B-B14F-4D97-AF65-F5344CB8AC3E}">
        <p14:creationId xmlns:p14="http://schemas.microsoft.com/office/powerpoint/2010/main" val="23915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Title 1">
            <a:extLst>
              <a:ext uri="{FF2B5EF4-FFF2-40B4-BE49-F238E27FC236}">
                <a16:creationId xmlns:a16="http://schemas.microsoft.com/office/drawing/2014/main" id="{91AEAA33-FB8B-374F-96E4-26082D38C1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28600"/>
            <a:ext cx="11277600" cy="1828800"/>
          </a:xfrm>
        </p:spPr>
        <p:txBody>
          <a:bodyPr/>
          <a:lstStyle/>
          <a:p>
            <a:pPr algn="l"/>
            <a:r>
              <a:rPr lang="en-US" sz="4000" dirty="0">
                <a:solidFill>
                  <a:srgbClr val="DD550C"/>
                </a:solidFill>
                <a:ea typeface="MS PGothic" charset="0"/>
              </a:rPr>
              <a:t>Exercise  4:</a:t>
            </a:r>
            <a:r>
              <a:rPr lang="en-US" sz="4000" dirty="0">
                <a:solidFill>
                  <a:srgbClr val="DD550C"/>
                </a:solidFill>
                <a:latin typeface="Courier New" panose="02070309020205020404" pitchFamily="49" charset="0"/>
                <a:ea typeface="MS PGothic" charset="0"/>
                <a:cs typeface="Courier New" panose="02070309020205020404" pitchFamily="49" charset="0"/>
              </a:rPr>
              <a:t> </a:t>
            </a:r>
            <a:r>
              <a:rPr lang="en-US" altLang="en-US" sz="4000" dirty="0"/>
              <a:t>How to deal with special cases where a mailbox is full (</a:t>
            </a:r>
            <a:r>
              <a:rPr lang="en-US" altLang="en-US" sz="4000" b="1" dirty="0"/>
              <a:t>Hint:</a:t>
            </a:r>
            <a:r>
              <a:rPr lang="en-US" altLang="en-US" sz="4000" dirty="0"/>
              <a:t> design a policy)?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7302ED8-8973-9745-9532-156768357545}"/>
              </a:ext>
            </a:extLst>
          </p:cNvPr>
          <p:cNvSpPr/>
          <p:nvPr/>
        </p:nvSpPr>
        <p:spPr>
          <a:xfrm>
            <a:off x="2933700" y="2819400"/>
            <a:ext cx="6172200" cy="2308324"/>
          </a:xfrm>
          <a:prstGeom prst="rect">
            <a:avLst/>
          </a:prstGeom>
          <a:ln w="114300" cmpd="thickThin">
            <a:solidFill>
              <a:srgbClr val="DD550C"/>
            </a:solidFill>
          </a:ln>
        </p:spPr>
        <p:txBody>
          <a:bodyPr wrap="square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Wait indefinitely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Wait at most n milliseconds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Return immediately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Temporarily cache a message</a:t>
            </a:r>
          </a:p>
        </p:txBody>
      </p:sp>
    </p:spTree>
    <p:extLst>
      <p:ext uri="{BB962C8B-B14F-4D97-AF65-F5344CB8AC3E}">
        <p14:creationId xmlns:p14="http://schemas.microsoft.com/office/powerpoint/2010/main" val="109999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2743200"/>
            <a:ext cx="10210800" cy="3537509"/>
          </a:xfrm>
        </p:spPr>
        <p:txBody>
          <a:bodyPr/>
          <a:lstStyle/>
          <a:p>
            <a:pPr marL="742950" indent="-742950">
              <a:spcBef>
                <a:spcPts val="1200"/>
              </a:spcBef>
              <a:spcAft>
                <a:spcPts val="600"/>
              </a:spcAft>
              <a:buAutoNum type="alphaUcParenR"/>
            </a:pPr>
            <a:r>
              <a:rPr lang="en-US" alt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ports</a:t>
            </a:r>
          </a:p>
          <a:p>
            <a:pPr marL="742950" indent="-742950">
              <a:spcBef>
                <a:spcPts val="1200"/>
              </a:spcBef>
              <a:spcAft>
                <a:spcPts val="600"/>
              </a:spcAft>
              <a:buAutoNum type="alphaUcParenR"/>
            </a:pPr>
            <a:r>
              <a:rPr lang="en-US" alt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mailboxes</a:t>
            </a:r>
          </a:p>
          <a:p>
            <a:pPr marL="742950" indent="-742950">
              <a:spcBef>
                <a:spcPts val="1200"/>
              </a:spcBef>
              <a:spcAft>
                <a:spcPts val="600"/>
              </a:spcAft>
              <a:buAutoNum type="alphaUcParenR"/>
            </a:pPr>
            <a:r>
              <a:rPr lang="en-US" alt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shared memory</a:t>
            </a:r>
          </a:p>
          <a:p>
            <a:pPr marL="742950" indent="-742950">
              <a:spcBef>
                <a:spcPts val="1200"/>
              </a:spcBef>
              <a:spcAft>
                <a:spcPts val="600"/>
              </a:spcAft>
              <a:buAutoNum type="alphaUcParenR"/>
            </a:pPr>
            <a:r>
              <a:rPr lang="en-US" alt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messages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210E054-6EF3-47F2-9179-383ECC240D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66800" y="304800"/>
            <a:ext cx="10363200" cy="2286000"/>
          </a:xfrm>
        </p:spPr>
        <p:txBody>
          <a:bodyPr/>
          <a:lstStyle/>
          <a:p>
            <a:pPr algn="l"/>
            <a:r>
              <a:rPr lang="en-US" b="0" dirty="0">
                <a:solidFill>
                  <a:srgbClr val="DD550C"/>
                </a:solidFill>
                <a:ea typeface="MS PGothic" charset="0"/>
              </a:rPr>
              <a:t>Review Exercise 1 (</a:t>
            </a:r>
            <a:r>
              <a:rPr lang="en-US" b="0" dirty="0" err="1">
                <a:solidFill>
                  <a:srgbClr val="DD550C"/>
                </a:solidFill>
                <a:ea typeface="MS PGothic" charset="0"/>
              </a:rPr>
              <a:t>Plickers</a:t>
            </a:r>
            <a:r>
              <a:rPr lang="en-US" b="0" dirty="0">
                <a:solidFill>
                  <a:srgbClr val="DD550C"/>
                </a:solidFill>
                <a:ea typeface="MS PGothic" charset="0"/>
              </a:rPr>
              <a:t>): </a:t>
            </a:r>
            <a:r>
              <a:rPr lang="en-US" dirty="0"/>
              <a:t>In the Mach operating system</a:t>
            </a:r>
            <a:r>
              <a:rPr lang="en-US" b="1" dirty="0"/>
              <a:t>, </a:t>
            </a:r>
            <a:r>
              <a:rPr lang="en-US" dirty="0"/>
              <a:t>communications among multiple processes are </a:t>
            </a:r>
            <a:r>
              <a:rPr lang="en-US" i="1" u="sng" dirty="0"/>
              <a:t>not</a:t>
            </a:r>
            <a:r>
              <a:rPr lang="en-US" dirty="0"/>
              <a:t> carried out by </a:t>
            </a:r>
            <a:endParaRPr lang="en-US" altLang="en-US" b="0" dirty="0">
              <a:solidFill>
                <a:srgbClr val="0324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148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2210E054-6EF3-47F2-9179-383ECC240D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0600" y="1219200"/>
            <a:ext cx="10363200" cy="2286000"/>
          </a:xfrm>
        </p:spPr>
        <p:txBody>
          <a:bodyPr/>
          <a:lstStyle/>
          <a:p>
            <a:pPr algn="l"/>
            <a:r>
              <a:rPr lang="en-US" b="0" dirty="0">
                <a:solidFill>
                  <a:srgbClr val="DD550C"/>
                </a:solidFill>
                <a:ea typeface="MS PGothic" charset="0"/>
              </a:rPr>
              <a:t>Review Exercise 2: </a:t>
            </a:r>
            <a:r>
              <a:rPr lang="en-US" dirty="0"/>
              <a:t>What are the three system calls for message transfer in the Mach operating system? </a:t>
            </a:r>
            <a:endParaRPr lang="en-US" altLang="en-US" b="0" dirty="0">
              <a:solidFill>
                <a:srgbClr val="0324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652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Title 6">
            <a:extLst>
              <a:ext uri="{FF2B5EF4-FFF2-40B4-BE49-F238E27FC236}">
                <a16:creationId xmlns:a16="http://schemas.microsoft.com/office/drawing/2014/main" id="{C1A61856-C8DF-5240-A4D4-3BA577B4F1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130176"/>
            <a:ext cx="8229600" cy="1008063"/>
          </a:xfrm>
        </p:spPr>
        <p:txBody>
          <a:bodyPr/>
          <a:lstStyle/>
          <a:p>
            <a:r>
              <a:rPr lang="en-US" altLang="en-US" dirty="0"/>
              <a:t>Ordinary Pipes (see also </a:t>
            </a:r>
            <a:r>
              <a:rPr lang="en-US" altLang="en-US" dirty="0">
                <a:solidFill>
                  <a:srgbClr val="DD550C"/>
                </a:solidFill>
              </a:rPr>
              <a:t>Project 2</a:t>
            </a:r>
            <a:r>
              <a:rPr lang="en-US" altLang="en-US" dirty="0"/>
              <a:t>)</a:t>
            </a:r>
          </a:p>
        </p:txBody>
      </p:sp>
      <p:sp>
        <p:nvSpPr>
          <p:cNvPr id="54275" name="Content Placeholder 7">
            <a:extLst>
              <a:ext uri="{FF2B5EF4-FFF2-40B4-BE49-F238E27FC236}">
                <a16:creationId xmlns:a16="http://schemas.microsoft.com/office/drawing/2014/main" id="{285A395C-824A-4E71-B62F-EB7103173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38239"/>
            <a:ext cx="11430000" cy="4930775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0"/>
              </a:rPr>
              <a:t>Ordinary Pipes</a:t>
            </a:r>
            <a:r>
              <a:rPr lang="en-US" b="1" dirty="0"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ea typeface="ＭＳ Ｐゴシック" charset="0"/>
                <a:cs typeface="ＭＳ Ｐゴシック" charset="0"/>
              </a:rPr>
              <a:t>allow communication in standard producer-consumer style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0"/>
              </a:rPr>
              <a:t>Producer writes to the </a:t>
            </a:r>
            <a:r>
              <a:rPr lang="en-US" dirty="0">
                <a:solidFill>
                  <a:srgbClr val="DD550C"/>
                </a:solidFill>
                <a:ea typeface="ＭＳ Ｐゴシック" charset="0"/>
                <a:cs typeface="ＭＳ Ｐゴシック" charset="0"/>
              </a:rPr>
              <a:t>write-end</a:t>
            </a:r>
            <a:r>
              <a:rPr lang="en-US" b="1" dirty="0">
                <a:solidFill>
                  <a:srgbClr val="0000FF"/>
                </a:solidFill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ea typeface="ＭＳ Ｐゴシック" charset="0"/>
                <a:cs typeface="ＭＳ Ｐゴシック" charset="0"/>
              </a:rPr>
              <a:t>of a pipe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0"/>
              </a:rPr>
              <a:t>Consumer reads from the </a:t>
            </a:r>
            <a:r>
              <a:rPr lang="en-US" dirty="0">
                <a:solidFill>
                  <a:srgbClr val="DD550C"/>
                </a:solidFill>
                <a:ea typeface="ＭＳ Ｐゴシック" charset="0"/>
                <a:cs typeface="ＭＳ Ｐゴシック" charset="0"/>
              </a:rPr>
              <a:t>read-end</a:t>
            </a:r>
            <a:r>
              <a:rPr lang="en-US" i="1" dirty="0"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ea typeface="ＭＳ Ｐゴシック" charset="0"/>
                <a:cs typeface="ＭＳ Ｐゴシック" charset="0"/>
              </a:rPr>
              <a:t>of the pipe)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0"/>
              </a:rPr>
              <a:t>Ordinary pipes are therefore </a:t>
            </a:r>
            <a:r>
              <a:rPr lang="en-US" dirty="0">
                <a:solidFill>
                  <a:srgbClr val="DD550C"/>
                </a:solidFill>
                <a:ea typeface="ＭＳ Ｐゴシック" charset="0"/>
                <a:cs typeface="ＭＳ Ｐゴシック" charset="0"/>
              </a:rPr>
              <a:t>unidirectional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0"/>
              </a:rPr>
              <a:t>Require </a:t>
            </a:r>
            <a:r>
              <a:rPr lang="en-US" dirty="0">
                <a:solidFill>
                  <a:srgbClr val="DD550C"/>
                </a:solidFill>
                <a:ea typeface="ＭＳ Ｐゴシック" charset="0"/>
                <a:cs typeface="ＭＳ Ｐゴシック" charset="0"/>
              </a:rPr>
              <a:t>parent-child relationship</a:t>
            </a:r>
            <a:r>
              <a:rPr lang="en-US" dirty="0">
                <a:ea typeface="ＭＳ Ｐゴシック" charset="0"/>
                <a:cs typeface="ＭＳ Ｐゴシック" charset="0"/>
              </a:rPr>
              <a:t> between communicating processes</a:t>
            </a:r>
          </a:p>
        </p:txBody>
      </p:sp>
      <p:pic>
        <p:nvPicPr>
          <p:cNvPr id="126980" name="Picture 4">
            <a:extLst>
              <a:ext uri="{FF2B5EF4-FFF2-40B4-BE49-F238E27FC236}">
                <a16:creationId xmlns:a16="http://schemas.microsoft.com/office/drawing/2014/main" id="{8515F722-8873-1247-849C-EA1D80CDD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4572000"/>
            <a:ext cx="5592762" cy="170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76477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00521543-4B91-4417-90A9-7E8D10CE04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95251"/>
            <a:ext cx="11430000" cy="1428749"/>
          </a:xfrm>
        </p:spPr>
        <p:txBody>
          <a:bodyPr/>
          <a:lstStyle/>
          <a:p>
            <a:pPr eaLnBrk="1" hangingPunct="1"/>
            <a:r>
              <a:rPr lang="en-US" altLang="en-US" dirty="0"/>
              <a:t>Summary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F066825F-DF27-4BB7-88E0-65FE4DA4E3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019550" y="1752600"/>
            <a:ext cx="7105650" cy="3886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3600" dirty="0"/>
              <a:t>What is the Mach OS? </a:t>
            </a:r>
          </a:p>
          <a:p>
            <a:pPr>
              <a:lnSpc>
                <a:spcPct val="90000"/>
              </a:lnSpc>
            </a:pPr>
            <a:endParaRPr lang="en-US" altLang="en-US" sz="3600" dirty="0"/>
          </a:p>
          <a:p>
            <a:pPr>
              <a:lnSpc>
                <a:spcPct val="90000"/>
              </a:lnSpc>
            </a:pPr>
            <a:r>
              <a:rPr lang="en-US" altLang="en-US" sz="3600" dirty="0"/>
              <a:t>Can you describe the IPC system in the Mach operating system?</a:t>
            </a:r>
          </a:p>
          <a:p>
            <a:pPr>
              <a:lnSpc>
                <a:spcPct val="90000"/>
              </a:lnSpc>
            </a:pPr>
            <a:endParaRPr lang="en-US" altLang="en-US" sz="3600" dirty="0"/>
          </a:p>
          <a:p>
            <a:pPr>
              <a:lnSpc>
                <a:spcPct val="90000"/>
              </a:lnSpc>
            </a:pPr>
            <a:r>
              <a:rPr lang="en-US" altLang="en-US" sz="3600" dirty="0">
                <a:solidFill>
                  <a:srgbClr val="DD550C"/>
                </a:solidFill>
              </a:rPr>
              <a:t>Reading Assignment</a:t>
            </a:r>
            <a:r>
              <a:rPr lang="en-US" altLang="en-US" sz="3600" dirty="0"/>
              <a:t>: Chapter 3.5 page 130-135.</a:t>
            </a:r>
            <a:endParaRPr lang="en-US" altLang="en-US" dirty="0"/>
          </a:p>
        </p:txBody>
      </p:sp>
      <p:pic>
        <p:nvPicPr>
          <p:cNvPr id="8" name="Picture 7" descr="A close up of a logo&#10;&#10;Description generated with high confidence">
            <a:extLst>
              <a:ext uri="{FF2B5EF4-FFF2-40B4-BE49-F238E27FC236}">
                <a16:creationId xmlns:a16="http://schemas.microsoft.com/office/drawing/2014/main" id="{7170547B-6060-420B-9301-584B8408C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033156"/>
            <a:ext cx="3058386" cy="305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23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ABBA82-3327-B04E-B141-9A8CB7012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107" y="1037221"/>
            <a:ext cx="7662793" cy="4889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AAEB2B-0BA7-414D-852E-CB95E6B76F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381000"/>
            <a:ext cx="4806950" cy="310097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A04BE66-924B-2D47-B0B0-86AC6DD930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228601"/>
            <a:ext cx="6629400" cy="808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DD550C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Review: </a:t>
            </a:r>
            <a:r>
              <a:rPr kumimoji="0" lang="en-US" alt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03244D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IPC POSIX Producer</a:t>
            </a:r>
          </a:p>
        </p:txBody>
      </p:sp>
    </p:spTree>
    <p:extLst>
      <p:ext uri="{BB962C8B-B14F-4D97-AF65-F5344CB8AC3E}">
        <p14:creationId xmlns:p14="http://schemas.microsoft.com/office/powerpoint/2010/main" val="3003367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A04BE66-924B-2D47-B0B0-86AC6DD930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228600"/>
            <a:ext cx="7543800" cy="728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DD550C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Review:</a:t>
            </a:r>
            <a:r>
              <a:rPr kumimoji="0" lang="en-US" alt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03244D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 IPC POSIX Consumer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241A90-9836-D941-A82A-1014C5047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81000"/>
            <a:ext cx="4419600" cy="18951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546DFD-CD42-794F-8F69-11865C322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1353956"/>
            <a:ext cx="7624250" cy="466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465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ADF333-8E90-FC43-A38A-1A21AB687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533400"/>
            <a:ext cx="7924800" cy="55244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AF77FA7-E6D9-4248-9629-0AB8D113451C}"/>
              </a:ext>
            </a:extLst>
          </p:cNvPr>
          <p:cNvSpPr/>
          <p:nvPr/>
        </p:nvSpPr>
        <p:spPr>
          <a:xfrm>
            <a:off x="5791200" y="2362200"/>
            <a:ext cx="1371600" cy="609600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1B6321-1C94-7A40-ABCF-FAF24443A857}"/>
              </a:ext>
            </a:extLst>
          </p:cNvPr>
          <p:cNvSpPr/>
          <p:nvPr/>
        </p:nvSpPr>
        <p:spPr>
          <a:xfrm>
            <a:off x="2743200" y="1219200"/>
            <a:ext cx="762000" cy="533400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557448-7BFD-5348-8A35-A4E4E5876795}"/>
              </a:ext>
            </a:extLst>
          </p:cNvPr>
          <p:cNvSpPr/>
          <p:nvPr/>
        </p:nvSpPr>
        <p:spPr>
          <a:xfrm>
            <a:off x="5638800" y="1219200"/>
            <a:ext cx="762000" cy="533400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004343-C467-054B-A246-D5CEDE6A1BBE}"/>
              </a:ext>
            </a:extLst>
          </p:cNvPr>
          <p:cNvSpPr/>
          <p:nvPr/>
        </p:nvSpPr>
        <p:spPr>
          <a:xfrm>
            <a:off x="1752600" y="3297466"/>
            <a:ext cx="1295400" cy="512534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1C08F3-E917-E84E-9CC3-19178A2C6FD7}"/>
              </a:ext>
            </a:extLst>
          </p:cNvPr>
          <p:cNvSpPr/>
          <p:nvPr/>
        </p:nvSpPr>
        <p:spPr>
          <a:xfrm>
            <a:off x="3505200" y="1219200"/>
            <a:ext cx="457200" cy="533400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66B166-EEAE-4240-84BE-8884353E1E91}"/>
              </a:ext>
            </a:extLst>
          </p:cNvPr>
          <p:cNvSpPr/>
          <p:nvPr/>
        </p:nvSpPr>
        <p:spPr>
          <a:xfrm>
            <a:off x="2774794" y="3564884"/>
            <a:ext cx="578005" cy="626116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5FA988-2B06-D44D-9DB7-87806CE740A4}"/>
              </a:ext>
            </a:extLst>
          </p:cNvPr>
          <p:cNvSpPr/>
          <p:nvPr/>
        </p:nvSpPr>
        <p:spPr>
          <a:xfrm>
            <a:off x="8991600" y="2658742"/>
            <a:ext cx="838200" cy="626116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23A5A2-83E8-7345-A92F-335027E6EB5A}"/>
              </a:ext>
            </a:extLst>
          </p:cNvPr>
          <p:cNvSpPr/>
          <p:nvPr/>
        </p:nvSpPr>
        <p:spPr>
          <a:xfrm>
            <a:off x="5181600" y="1219200"/>
            <a:ext cx="457200" cy="533400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BCC0D5-FAAA-1448-A0EE-F7B90E51C227}"/>
              </a:ext>
            </a:extLst>
          </p:cNvPr>
          <p:cNvSpPr/>
          <p:nvPr/>
        </p:nvSpPr>
        <p:spPr>
          <a:xfrm>
            <a:off x="3429000" y="2254616"/>
            <a:ext cx="1905000" cy="717184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19B2646B-F279-E64D-9A79-162068B586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4953000"/>
            <a:ext cx="6629400" cy="137223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 algn="l"/>
            <a:r>
              <a:rPr lang="en-US" sz="3200" dirty="0">
                <a:solidFill>
                  <a:srgbClr val="DD550C"/>
                </a:solidFill>
              </a:rPr>
              <a:t>Exercise 2 (Review): 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What are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  <a:ea typeface="MS PGothic" panose="020B0600070205080204" pitchFamily="34" charset="-128"/>
                <a:cs typeface="Courier New" panose="02070309020205020404" pitchFamily="49" charset="0"/>
              </a:rPr>
              <a:t>addr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  <a:ea typeface="MS PGothic" panose="020B0600070205080204" pitchFamily="34" charset="-128"/>
                <a:cs typeface="Courier New" panose="02070309020205020404" pitchFamily="49" charset="0"/>
              </a:rPr>
              <a:t>, flags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, and 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  <a:ea typeface="MS PGothic" panose="020B0600070205080204" pitchFamily="34" charset="-128"/>
                <a:cs typeface="Courier New" panose="02070309020205020404" pitchFamily="49" charset="0"/>
              </a:rPr>
              <a:t>offset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  <a:ea typeface="MS PGothic" panose="020B0600070205080204" pitchFamily="34" charset="-128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in the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  <a:ea typeface="MS PGothic" panose="020B0600070205080204" pitchFamily="34" charset="-128"/>
              </a:rPr>
              <a:t>mmap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  <a:ea typeface="MS PGothic" panose="020B0600070205080204" pitchFamily="34" charset="-128"/>
              </a:rPr>
              <a:t>()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MS PGothic" panose="020B0600070205080204" pitchFamily="34" charset="-128"/>
              </a:rPr>
              <a:t> function?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91070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9" grpId="0" animBg="1"/>
      <p:bldP spid="10" grpId="0" animBg="1"/>
      <p:bldP spid="11" grpId="0" animBg="1"/>
      <p:bldP spid="11" grpId="1" animBg="1"/>
      <p:bldP spid="12" grpId="0" animBg="1"/>
      <p:bldP spid="12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3">
            <a:extLst>
              <a:ext uri="{FF2B5EF4-FFF2-40B4-BE49-F238E27FC236}">
                <a16:creationId xmlns:a16="http://schemas.microsoft.com/office/drawing/2014/main" id="{8F53A0DB-8932-49B5-87DC-8D65CADAEE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515600" y="688705"/>
            <a:ext cx="10363200" cy="5079999"/>
          </a:xfrm>
        </p:spPr>
        <p:txBody>
          <a:bodyPr/>
          <a:lstStyle/>
          <a:p>
            <a:pPr lvl="1">
              <a:lnSpc>
                <a:spcPct val="90000"/>
              </a:lnSpc>
            </a:pPr>
            <a:endParaRPr lang="en-US" altLang="en-US" sz="800" dirty="0"/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F307CF-F2E3-4ABB-A89E-8AA2A675D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52400"/>
            <a:ext cx="11582400" cy="1066800"/>
          </a:xfrm>
        </p:spPr>
        <p:txBody>
          <a:bodyPr/>
          <a:lstStyle/>
          <a:p>
            <a:r>
              <a:rPr lang="en-US" dirty="0"/>
              <a:t>Examples of IPC Systems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D7BC690-D376-470F-B754-4D1A023005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004708"/>
              </p:ext>
            </p:extLst>
          </p:nvPr>
        </p:nvGraphicFramePr>
        <p:xfrm>
          <a:off x="1428750" y="1295400"/>
          <a:ext cx="9334500" cy="4910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E60574D1-AC5C-FC44-9273-E840A174A986}"/>
              </a:ext>
            </a:extLst>
          </p:cNvPr>
          <p:cNvSpPr/>
          <p:nvPr/>
        </p:nvSpPr>
        <p:spPr>
          <a:xfrm>
            <a:off x="2667000" y="2895600"/>
            <a:ext cx="8096250" cy="1143000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285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170F2-8331-7D4A-9943-DCC6FE3BF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11582400" cy="1562982"/>
          </a:xfrm>
        </p:spPr>
        <p:txBody>
          <a:bodyPr/>
          <a:lstStyle/>
          <a:p>
            <a:r>
              <a:rPr lang="en-US" dirty="0">
                <a:solidFill>
                  <a:srgbClr val="DD550C"/>
                </a:solidFill>
                <a:ea typeface="MS PGothic" charset="0"/>
              </a:rPr>
              <a:t>Exercise  3: </a:t>
            </a:r>
            <a:r>
              <a:rPr lang="en-US" dirty="0">
                <a:ea typeface="MS PGothic" charset="0"/>
              </a:rPr>
              <a:t>What are the problems with </a:t>
            </a:r>
            <a:r>
              <a:rPr lang="en-US" dirty="0"/>
              <a:t>IPC mechanisms using shared files?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31894-64D7-6144-A267-AE43DD94E9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2700" y="2020182"/>
            <a:ext cx="6934200" cy="584775"/>
          </a:xfrm>
          <a:prstGeom prst="rect">
            <a:avLst/>
          </a:prstGeom>
          <a:solidFill>
            <a:srgbClr val="F68026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9pPr>
          </a:lstStyle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200" b="0" dirty="0">
                <a:solidFill>
                  <a:srgbClr val="DD550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Problems</a:t>
            </a:r>
            <a:r>
              <a:rPr lang="en-US" sz="3200" b="0" dirty="0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IPC through Shared Files</a:t>
            </a:r>
            <a:endParaRPr lang="en-US" altLang="en-US" sz="3200" b="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5F15955-5C2D-764C-B125-A616650CB13F}"/>
              </a:ext>
            </a:extLst>
          </p:cNvPr>
          <p:cNvGrpSpPr/>
          <p:nvPr/>
        </p:nvGrpSpPr>
        <p:grpSpPr>
          <a:xfrm>
            <a:off x="609600" y="2627481"/>
            <a:ext cx="5410200" cy="3001884"/>
            <a:chOff x="609600" y="2627481"/>
            <a:chExt cx="5410200" cy="300188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49F2822-7465-6141-BE79-E6613C7D92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600" y="3567262"/>
              <a:ext cx="5410200" cy="2062103"/>
            </a:xfrm>
            <a:prstGeom prst="rect">
              <a:avLst/>
            </a:prstGeom>
            <a:solidFill>
              <a:srgbClr val="F68026">
                <a:alpha val="20000"/>
              </a:srgbClr>
            </a:solidFill>
            <a:ln w="114300" cmpd="thickThin">
              <a:solidFill>
                <a:srgbClr val="DD550C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 marL="342900" indent="-342900" eaLnBrk="0" hangingPunct="0"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1pPr>
              <a:lvl2pPr eaLnBrk="0" hangingPunct="0"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9pPr>
            </a:lstStyle>
            <a:p>
              <a:pPr algn="l">
                <a:spcBef>
                  <a:spcPts val="600"/>
                </a:spcBef>
                <a:spcAft>
                  <a:spcPts val="600"/>
                </a:spcAft>
              </a:pPr>
              <a:r>
                <a:rPr lang="en-US" sz="2800" b="0" dirty="0">
                  <a:solidFill>
                    <a:srgbClr val="03244D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	</a:t>
              </a:r>
              <a:r>
                <a:rPr lang="en-US" sz="3200" b="0" dirty="0">
                  <a:solidFill>
                    <a:srgbClr val="03244D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Consumer processes have to </a:t>
              </a:r>
              <a:r>
                <a:rPr lang="en-US" sz="3200" b="0" dirty="0">
                  <a:solidFill>
                    <a:srgbClr val="DD550C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continuously poll</a:t>
              </a:r>
              <a:r>
                <a:rPr lang="en-US" sz="3200" b="0" dirty="0">
                  <a:solidFill>
                    <a:srgbClr val="03244D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to see if producers have written data in shared files.</a:t>
              </a:r>
              <a:endParaRPr lang="en-US" altLang="en-US" sz="3200" b="0" dirty="0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" name="Down Arrow 8">
              <a:extLst>
                <a:ext uri="{FF2B5EF4-FFF2-40B4-BE49-F238E27FC236}">
                  <a16:creationId xmlns:a16="http://schemas.microsoft.com/office/drawing/2014/main" id="{FC6D961D-B4DC-8D4A-984A-364F96810A6F}"/>
                </a:ext>
              </a:extLst>
            </p:cNvPr>
            <p:cNvSpPr/>
            <p:nvPr/>
          </p:nvSpPr>
          <p:spPr bwMode="auto">
            <a:xfrm>
              <a:off x="3044771" y="2627481"/>
              <a:ext cx="765229" cy="863581"/>
            </a:xfrm>
            <a:prstGeom prst="downArrow">
              <a:avLst/>
            </a:prstGeom>
            <a:solidFill>
              <a:srgbClr val="DD550C"/>
            </a:solidFill>
            <a:ln w="9525" cap="flat" cmpd="sng" algn="ctr">
              <a:solidFill>
                <a:srgbClr val="DD550C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-65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D2B3657-DA85-7A4D-A69F-3DBEE2F786D4}"/>
              </a:ext>
            </a:extLst>
          </p:cNvPr>
          <p:cNvGrpSpPr/>
          <p:nvPr/>
        </p:nvGrpSpPr>
        <p:grpSpPr>
          <a:xfrm>
            <a:off x="6400800" y="2637423"/>
            <a:ext cx="4724400" cy="3001377"/>
            <a:chOff x="6477000" y="2575361"/>
            <a:chExt cx="4724400" cy="300137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1FF56B-FD11-084D-AF44-E75330755D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77000" y="3514635"/>
              <a:ext cx="4724400" cy="2062103"/>
            </a:xfrm>
            <a:prstGeom prst="rect">
              <a:avLst/>
            </a:prstGeom>
            <a:solidFill>
              <a:srgbClr val="F68026">
                <a:alpha val="20000"/>
              </a:srgbClr>
            </a:solidFill>
            <a:ln w="114300" cmpd="thickThin">
              <a:solidFill>
                <a:srgbClr val="DD550C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 marL="342900" indent="-342900" eaLnBrk="0" hangingPunct="0"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1pPr>
              <a:lvl2pPr eaLnBrk="0" hangingPunct="0"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rebuchet MS" charset="0"/>
                  <a:ea typeface="ＭＳ Ｐゴシック" charset="-128"/>
                </a:defRPr>
              </a:lvl9pPr>
            </a:lstStyle>
            <a:p>
              <a:pPr algn="l">
                <a:spcBef>
                  <a:spcPts val="600"/>
                </a:spcBef>
                <a:spcAft>
                  <a:spcPts val="600"/>
                </a:spcAft>
              </a:pPr>
              <a:r>
                <a:rPr lang="en-US" sz="3200" b="0" dirty="0">
                  <a:solidFill>
                    <a:srgbClr val="03244D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Write Problem: multiple processes try to </a:t>
              </a:r>
              <a:r>
                <a:rPr lang="en-US" sz="3200" b="0" dirty="0">
                  <a:solidFill>
                    <a:srgbClr val="DD550C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write</a:t>
              </a:r>
              <a:r>
                <a:rPr lang="en-US" sz="3200" b="0" dirty="0">
                  <a:solidFill>
                    <a:srgbClr val="03244D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a shared file </a:t>
              </a:r>
              <a:r>
                <a:rPr lang="en-US" sz="3200" b="0" dirty="0">
                  <a:solidFill>
                    <a:srgbClr val="DD550C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at the same time</a:t>
              </a:r>
            </a:p>
          </p:txBody>
        </p:sp>
        <p:sp>
          <p:nvSpPr>
            <p:cNvPr id="9" name="Down Arrow 8">
              <a:extLst>
                <a:ext uri="{FF2B5EF4-FFF2-40B4-BE49-F238E27FC236}">
                  <a16:creationId xmlns:a16="http://schemas.microsoft.com/office/drawing/2014/main" id="{66276B5B-9361-9E45-9F1F-272512B324AA}"/>
                </a:ext>
              </a:extLst>
            </p:cNvPr>
            <p:cNvSpPr/>
            <p:nvPr/>
          </p:nvSpPr>
          <p:spPr bwMode="auto">
            <a:xfrm>
              <a:off x="8302571" y="2575361"/>
              <a:ext cx="765229" cy="863581"/>
            </a:xfrm>
            <a:prstGeom prst="downArrow">
              <a:avLst/>
            </a:prstGeom>
            <a:solidFill>
              <a:srgbClr val="DD550C"/>
            </a:solidFill>
            <a:ln w="9525" cap="flat" cmpd="sng" algn="ctr">
              <a:solidFill>
                <a:srgbClr val="DD550C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-65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1310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D9AF9-7B1F-6249-ACCB-3781021A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11582400" cy="838200"/>
          </a:xfrm>
        </p:spPr>
        <p:txBody>
          <a:bodyPr/>
          <a:lstStyle/>
          <a:p>
            <a:r>
              <a:rPr lang="en-US" dirty="0"/>
              <a:t>The IPC System in the Mach OS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F24DF8-F5A8-744B-A494-21829FB756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9150" y="1409700"/>
            <a:ext cx="7924800" cy="1077218"/>
          </a:xfrm>
          <a:prstGeom prst="rect">
            <a:avLst/>
          </a:prstGeom>
          <a:solidFill>
            <a:srgbClr val="F68026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9pPr>
          </a:lstStyle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en-US" sz="3200" b="0" dirty="0">
                <a:solidFill>
                  <a:srgbClr val="03244D"/>
                </a:solidFill>
                <a:latin typeface="Calibri" charset="0"/>
              </a:rPr>
              <a:t>IPC in the Mach OS: To allow processes to communicate using messages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BEC73B-2287-4B43-B8B3-2549D0A21A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690428"/>
            <a:ext cx="5092700" cy="36760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AED9A4-BC9F-2246-A308-15C295C6D9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1400" y="3276600"/>
            <a:ext cx="3200400" cy="1877437"/>
          </a:xfrm>
          <a:prstGeom prst="rect">
            <a:avLst/>
          </a:prstGeom>
          <a:solidFill>
            <a:srgbClr val="F68026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-128"/>
              </a:defRPr>
            </a:lvl9pPr>
          </a:lstStyle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en-US" sz="3200" b="0" dirty="0">
                <a:solidFill>
                  <a:srgbClr val="03244D"/>
                </a:solidFill>
                <a:latin typeface="Calibri" charset="0"/>
              </a:rPr>
              <a:t>Mailboxes: </a:t>
            </a:r>
          </a:p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altLang="en-US" sz="3200" b="0" dirty="0">
                <a:solidFill>
                  <a:srgbClr val="03244D"/>
                </a:solidFill>
                <a:latin typeface="Calibri" charset="0"/>
              </a:rPr>
              <a:t>	Kernel Mailbox</a:t>
            </a:r>
          </a:p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altLang="en-US" sz="3200" b="0" dirty="0">
                <a:solidFill>
                  <a:srgbClr val="03244D"/>
                </a:solidFill>
                <a:latin typeface="Calibri" charset="0"/>
              </a:rPr>
              <a:t>	Notify Mailbox</a:t>
            </a:r>
          </a:p>
        </p:txBody>
      </p:sp>
    </p:spTree>
    <p:extLst>
      <p:ext uri="{BB962C8B-B14F-4D97-AF65-F5344CB8AC3E}">
        <p14:creationId xmlns:p14="http://schemas.microsoft.com/office/powerpoint/2010/main" val="149907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3">
            <a:extLst>
              <a:ext uri="{FF2B5EF4-FFF2-40B4-BE49-F238E27FC236}">
                <a16:creationId xmlns:a16="http://schemas.microsoft.com/office/drawing/2014/main" id="{8F53A0DB-8932-49B5-87DC-8D65CADAEE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515600" y="688705"/>
            <a:ext cx="10363200" cy="5079999"/>
          </a:xfrm>
        </p:spPr>
        <p:txBody>
          <a:bodyPr/>
          <a:lstStyle/>
          <a:p>
            <a:pPr lvl="1">
              <a:lnSpc>
                <a:spcPct val="90000"/>
              </a:lnSpc>
            </a:pPr>
            <a:endParaRPr lang="en-US" altLang="en-US" sz="800" dirty="0"/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F307CF-F2E3-4ABB-A89E-8AA2A675D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52400"/>
            <a:ext cx="11582400" cy="1066800"/>
          </a:xfrm>
        </p:spPr>
        <p:txBody>
          <a:bodyPr/>
          <a:lstStyle/>
          <a:p>
            <a:r>
              <a:rPr lang="en-US" dirty="0"/>
              <a:t>A List of Generic Concepts in Mach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D7BC690-D376-470F-B754-4D1A023005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419639"/>
              </p:ext>
            </p:extLst>
          </p:nvPr>
        </p:nvGraphicFramePr>
        <p:xfrm>
          <a:off x="1428750" y="1295400"/>
          <a:ext cx="9334500" cy="4910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0244529F-10A7-7143-A9BD-F1D2996BAD1C}"/>
              </a:ext>
            </a:extLst>
          </p:cNvPr>
          <p:cNvSpPr/>
          <p:nvPr/>
        </p:nvSpPr>
        <p:spPr>
          <a:xfrm>
            <a:off x="2362200" y="3657600"/>
            <a:ext cx="8401050" cy="914400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2BB8A3-3F2E-0648-AF44-5CC6F4C6F077}"/>
              </a:ext>
            </a:extLst>
          </p:cNvPr>
          <p:cNvSpPr/>
          <p:nvPr/>
        </p:nvSpPr>
        <p:spPr>
          <a:xfrm>
            <a:off x="2362200" y="4843878"/>
            <a:ext cx="8401050" cy="914400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276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7000" y="2286000"/>
            <a:ext cx="6019800" cy="2438400"/>
          </a:xfrm>
          <a:ln w="114300" cmpd="thickThin">
            <a:solidFill>
              <a:srgbClr val="DD550C"/>
            </a:solidFill>
          </a:ln>
        </p:spPr>
        <p:txBody>
          <a:bodyPr/>
          <a:lstStyle/>
          <a:p>
            <a:pPr marL="400050" lvl="1" indent="0">
              <a:spcBef>
                <a:spcPts val="1200"/>
              </a:spcBef>
              <a:spcAft>
                <a:spcPts val="600"/>
              </a:spcAft>
              <a:buNone/>
            </a:pPr>
            <a:r>
              <a:rPr lang="en-US" sz="3600" dirty="0">
                <a:solidFill>
                  <a:srgbClr val="03244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600" dirty="0" err="1">
                <a:solidFill>
                  <a:srgbClr val="03244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msg_send</a:t>
            </a:r>
            <a:r>
              <a:rPr lang="en-US" sz="3600" dirty="0">
                <a:solidFill>
                  <a:srgbClr val="03244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>
              <a:spcBef>
                <a:spcPts val="1200"/>
              </a:spcBef>
              <a:spcAft>
                <a:spcPts val="600"/>
              </a:spcAft>
              <a:buNone/>
            </a:pP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msg_receive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400050" lvl="1" indent="0">
              <a:spcBef>
                <a:spcPts val="1200"/>
              </a:spcBef>
              <a:spcAft>
                <a:spcPts val="600"/>
              </a:spcAft>
              <a:buNone/>
            </a:pP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msg_rpc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210E054-6EF3-47F2-9179-383ECC240D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11049000" cy="1676400"/>
          </a:xfrm>
        </p:spPr>
        <p:txBody>
          <a:bodyPr/>
          <a:lstStyle/>
          <a:p>
            <a:pPr algn="l"/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Three System Calls for Message Transfer</a:t>
            </a:r>
            <a:endParaRPr lang="en-US" altLang="en-US" b="0" dirty="0">
              <a:solidFill>
                <a:srgbClr val="0324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08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theme/theme1.xml><?xml version="1.0" encoding="utf-8"?>
<a:theme xmlns:a="http://schemas.openxmlformats.org/drawingml/2006/main" name="nasa.osma.sas2001">
  <a:themeElements>
    <a:clrScheme name="nasa.osma.sas200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nasa.osma.sas20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pitchFamily="-65" charset="0"/>
          </a:defRPr>
        </a:defPPr>
      </a:lstStyle>
    </a:lnDef>
  </a:objectDefaults>
  <a:extraClrSchemeLst>
    <a:extraClrScheme>
      <a:clrScheme name="nasa.osma.sas200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.osma.sas200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C:\cross\papers\NASA.OSMA.SAS'01\nasa.osma.sas2001.ppt</Template>
  <TotalTime>9223</TotalTime>
  <Words>1144</Words>
  <Application>Microsoft Office PowerPoint</Application>
  <PresentationFormat>Widescreen</PresentationFormat>
  <Paragraphs>129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Monotype Sorts</vt:lpstr>
      <vt:lpstr>Arial</vt:lpstr>
      <vt:lpstr>Calibri</vt:lpstr>
      <vt:lpstr>Courier New</vt:lpstr>
      <vt:lpstr>Times New Roman</vt:lpstr>
      <vt:lpstr>Verdana</vt:lpstr>
      <vt:lpstr>nasa.osma.sas2001</vt:lpstr>
      <vt:lpstr>COMP7500/7506  Advanced Operating Systems</vt:lpstr>
      <vt:lpstr>PowerPoint Presentation</vt:lpstr>
      <vt:lpstr>PowerPoint Presentation</vt:lpstr>
      <vt:lpstr>PowerPoint Presentation</vt:lpstr>
      <vt:lpstr>Examples of IPC Systems</vt:lpstr>
      <vt:lpstr>Exercise  3: What are the problems with IPC mechanisms using shared files?</vt:lpstr>
      <vt:lpstr>The IPC System in the Mach OS </vt:lpstr>
      <vt:lpstr>A List of Generic Concepts in Mach</vt:lpstr>
      <vt:lpstr>Three System Calls for Message Transfer</vt:lpstr>
      <vt:lpstr>Mailboxes in Mach</vt:lpstr>
      <vt:lpstr>Messages in Mailboxes</vt:lpstr>
      <vt:lpstr>Exercise  4: How to deal with special cases where a mailbox is full (Hint: design a policy)?</vt:lpstr>
      <vt:lpstr>Review Exercise 1 (Plickers): In the Mach operating system, communications among multiple processes are not carried out by </vt:lpstr>
      <vt:lpstr>Review Exercise 2: What are the three system calls for message transfer in the Mach operating system? </vt:lpstr>
      <vt:lpstr>Ordinary Pipes (see also Project 2)</vt:lpstr>
      <vt:lpstr>Summary</vt:lpstr>
    </vt:vector>
  </TitlesOfParts>
  <Manager/>
  <Company>Auburn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Auburn University CSSE Graduate Student Orientation</dc:title>
  <dc:subject/>
  <dc:creator>Xiao Qin</dc:creator>
  <cp:keywords/>
  <dc:description>Department of Computer Science and Software Engineering</dc:description>
  <cp:lastModifiedBy>Xiao Qin</cp:lastModifiedBy>
  <cp:revision>392</cp:revision>
  <cp:lastPrinted>2010-08-20T15:06:51Z</cp:lastPrinted>
  <dcterms:created xsi:type="dcterms:W3CDTF">2010-08-19T20:24:24Z</dcterms:created>
  <dcterms:modified xsi:type="dcterms:W3CDTF">2020-01-29T04:20:44Z</dcterms:modified>
  <cp:category/>
</cp:coreProperties>
</file>

<file path=docProps/thumbnail.jpeg>
</file>